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2.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m Drazin" initials="" lastIdx="2" clrIdx="0"/>
  <p:cmAuthor id="1" name="Judah Levy"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28BF43-B635-4846-8E52-A15838885B78}">
  <a:tblStyle styleId="{7828BF43-B635-4846-8E52-A15838885B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4898"/>
  </p:normalViewPr>
  <p:slideViewPr>
    <p:cSldViewPr snapToGrid="0">
      <p:cViewPr varScale="1">
        <p:scale>
          <a:sx n="125" d="100"/>
          <a:sy n="125" d="100"/>
        </p:scale>
        <p:origin x="178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08-03T22:24:57.191" idx="1">
    <p:pos x="459" y="1167"/>
    <p:text>Both?</p:text>
  </p:cm>
  <p:cm authorId="1" dt="2021-08-03T22:24:57.191" idx="1">
    <p:pos x="459" y="1167"/>
    <p:text>Maybe SEC Quarterly 13F filings?</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1-08-02T22:48:38.881" idx="2">
    <p:pos x="459" y="830"/>
    <p:text>Now that it is new, need new picture? What? Or try to keep it one same page?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e674eca9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e674eca9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e77078988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e77078988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5528d01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e5528d01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e5511846d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e5511846d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5528d013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5528d013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e77078988c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e77078988c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e5511846d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e5511846d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e77078988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e77078988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e5511846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e5511846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e5511846d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e5511846d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e48808d1b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e48808d1b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674eca94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e674eca94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CA" dirty="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e5511846d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e5511846d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e5511846d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e5511846d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e5511846d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e5511846d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e5511846d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e5511846d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e746d306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e746d306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e674eca94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e674eca94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e79bf7b11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e79bf7b11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79bf7b11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79bf7b11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e79bf7b11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e79bf7b11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e48808d1bc_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e48808d1bc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e48808d1bc_4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e48808d1bc_4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7b97b5d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7b97b5d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77078988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77078988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datasciencecentral.com/profiles/blogs/stock-price-prediction-using-lstm-long-short-term-memory"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github.com/davidlifschitz" TargetMode="External"/><Relationship Id="rId7" Type="http://schemas.openxmlformats.org/officeDocument/2006/relationships/hyperlink" Target="https://www.linkedin.com/in/aliza-heching-5206116"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github.com/sam-drazin" TargetMode="External"/><Relationship Id="rId5" Type="http://schemas.openxmlformats.org/officeDocument/2006/relationships/hyperlink" Target="https://github.com/yaakovbienstock" TargetMode="External"/><Relationship Id="rId4" Type="http://schemas.openxmlformats.org/officeDocument/2006/relationships/hyperlink" Target="https://github.com/JudahILevy" TargetMode="Externa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avidlifschitz/team-gold.git"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Stock Analysis and Selection Tool</a:t>
            </a:r>
            <a:endParaRPr sz="3311"/>
          </a:p>
          <a:p>
            <a:pPr marL="0" lvl="0" indent="0" algn="ctr" rtl="0">
              <a:spcBef>
                <a:spcPts val="0"/>
              </a:spcBef>
              <a:spcAft>
                <a:spcPts val="0"/>
              </a:spcAft>
              <a:buNone/>
            </a:pPr>
            <a:r>
              <a:rPr lang="en" sz="2416"/>
              <a:t>Stock Selection Using Hedge Fund Quarterly 13F Filings</a:t>
            </a:r>
            <a:endParaRPr sz="2416"/>
          </a:p>
        </p:txBody>
      </p:sp>
      <p:sp>
        <p:nvSpPr>
          <p:cNvPr id="87" name="Google Shape;87;p13"/>
          <p:cNvSpPr txBox="1">
            <a:spLocks noGrp="1"/>
          </p:cNvSpPr>
          <p:nvPr>
            <p:ph type="subTitle" idx="1"/>
          </p:nvPr>
        </p:nvSpPr>
        <p:spPr>
          <a:xfrm>
            <a:off x="138751" y="4602300"/>
            <a:ext cx="60123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By: David Lifschitz, Judah Levy, Yaakov Bienstock, and Sam Drazin</a:t>
            </a:r>
            <a:endParaRPr/>
          </a:p>
        </p:txBody>
      </p:sp>
      <p:sp>
        <p:nvSpPr>
          <p:cNvPr id="88" name="Google Shape;88;p13"/>
          <p:cNvSpPr txBox="1"/>
          <p:nvPr/>
        </p:nvSpPr>
        <p:spPr>
          <a:xfrm>
            <a:off x="6938700" y="4602300"/>
            <a:ext cx="174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1"/>
                </a:solidFill>
                <a:latin typeface="Lato"/>
                <a:ea typeface="Lato"/>
                <a:cs typeface="Lato"/>
                <a:sym typeface="Lato"/>
              </a:rPr>
              <a:t>August 5th, 2021</a:t>
            </a:r>
            <a:endParaRPr>
              <a:solidFill>
                <a:schemeClr val="accen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64"/>
        <p:cNvGrpSpPr/>
        <p:nvPr/>
      </p:nvGrpSpPr>
      <p:grpSpPr>
        <a:xfrm>
          <a:off x="0" y="0"/>
          <a:ext cx="0" cy="0"/>
          <a:chOff x="0" y="0"/>
          <a:chExt cx="0" cy="0"/>
        </a:xfrm>
      </p:grpSpPr>
      <p:sp>
        <p:nvSpPr>
          <p:cNvPr id="165" name="Google Shape;165;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Goal</a:t>
            </a:r>
            <a:endParaRPr/>
          </a:p>
        </p:txBody>
      </p:sp>
      <p:sp>
        <p:nvSpPr>
          <p:cNvPr id="166" name="Google Shape;166;p22"/>
          <p:cNvSpPr txBox="1">
            <a:spLocks noGrp="1"/>
          </p:cNvSpPr>
          <p:nvPr>
            <p:ph type="body" idx="1"/>
          </p:nvPr>
        </p:nvSpPr>
        <p:spPr>
          <a:xfrm>
            <a:off x="729450" y="1853850"/>
            <a:ext cx="7688700" cy="24861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1"/>
              </a:buClr>
              <a:buSzPts val="1400"/>
              <a:buChar char="●"/>
            </a:pPr>
            <a:r>
              <a:rPr lang="en" sz="1400">
                <a:solidFill>
                  <a:schemeClr val="dk1"/>
                </a:solidFill>
              </a:rPr>
              <a:t>Build a tool for stock analysis and stock selection by imitating hedge funds</a:t>
            </a:r>
            <a:endParaRPr sz="14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Use available public data sets: SEC Quarterly 13F filings and  Yahoo Finance</a:t>
            </a:r>
            <a:endParaRPr sz="12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Analyze consolidated data and provide end user with insight to support stock selection decision-making</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Design tool so analysis can be  easily updated by end user as data refreshes become available</a:t>
            </a:r>
            <a:endParaRPr sz="1400">
              <a:solidFill>
                <a:schemeClr val="dk1"/>
              </a:solidFill>
            </a:endParaRPr>
          </a:p>
        </p:txBody>
      </p:sp>
      <p:sp>
        <p:nvSpPr>
          <p:cNvPr id="167" name="Google Shape;167;p22"/>
          <p:cNvSpPr txBox="1">
            <a:spLocks noGrp="1"/>
          </p:cNvSpPr>
          <p:nvPr>
            <p:ph type="subTitle" idx="4294967295"/>
          </p:nvPr>
        </p:nvSpPr>
        <p:spPr>
          <a:xfrm>
            <a:off x="150301" y="69275"/>
            <a:ext cx="6012300" cy="54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t>By: David Lifschitz, Judah Levy, Yaakov Bienstock, and Sam Drazin</a:t>
            </a:r>
            <a:endParaRPr/>
          </a:p>
        </p:txBody>
      </p:sp>
      <p:sp>
        <p:nvSpPr>
          <p:cNvPr id="168" name="Google Shape;168;p22"/>
          <p:cNvSpPr txBox="1"/>
          <p:nvPr/>
        </p:nvSpPr>
        <p:spPr>
          <a:xfrm>
            <a:off x="7088800" y="69275"/>
            <a:ext cx="174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1"/>
                </a:solidFill>
                <a:latin typeface="Lato"/>
                <a:ea typeface="Lato"/>
                <a:cs typeface="Lato"/>
                <a:sym typeface="Lato"/>
              </a:rPr>
              <a:t>August 5th, 2021</a:t>
            </a:r>
            <a:endParaRPr>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Background Information</a:t>
            </a:r>
            <a:endParaRPr/>
          </a:p>
        </p:txBody>
      </p:sp>
      <p:sp>
        <p:nvSpPr>
          <p:cNvPr id="174" name="Google Shape;174;p23"/>
          <p:cNvSpPr txBox="1">
            <a:spLocks noGrp="1"/>
          </p:cNvSpPr>
          <p:nvPr>
            <p:ph type="subTitle" idx="4294967295"/>
          </p:nvPr>
        </p:nvSpPr>
        <p:spPr>
          <a:xfrm>
            <a:off x="138751" y="4602300"/>
            <a:ext cx="6012300" cy="54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solidFill>
                  <a:schemeClr val="lt1"/>
                </a:solidFill>
              </a:rPr>
              <a:t>By: David Lifschitz, Judah Levy, Yaakov Bienstock, and Sam Drazin</a:t>
            </a:r>
            <a:endParaRPr>
              <a:solidFill>
                <a:schemeClr val="lt1"/>
              </a:solidFill>
            </a:endParaRPr>
          </a:p>
        </p:txBody>
      </p:sp>
      <p:sp>
        <p:nvSpPr>
          <p:cNvPr id="175" name="Google Shape;175;p23"/>
          <p:cNvSpPr txBox="1"/>
          <p:nvPr/>
        </p:nvSpPr>
        <p:spPr>
          <a:xfrm>
            <a:off x="6938700" y="4602300"/>
            <a:ext cx="174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August 5th, 2021</a:t>
            </a:r>
            <a:endParaRPr>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are Hedge Funds and Why Is it a Good Idea to Copy Them?</a:t>
            </a:r>
            <a:endParaRPr/>
          </a:p>
        </p:txBody>
      </p:sp>
      <p:sp>
        <p:nvSpPr>
          <p:cNvPr id="181" name="Google Shape;181;p24"/>
          <p:cNvSpPr txBox="1">
            <a:spLocks noGrp="1"/>
          </p:cNvSpPr>
          <p:nvPr>
            <p:ph type="body" idx="1"/>
          </p:nvPr>
        </p:nvSpPr>
        <p:spPr>
          <a:xfrm>
            <a:off x="729450" y="2269575"/>
            <a:ext cx="7688700" cy="24063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1"/>
              </a:buClr>
              <a:buSzPts val="1400"/>
              <a:buChar char="●"/>
            </a:pPr>
            <a:r>
              <a:rPr lang="en" sz="1400">
                <a:solidFill>
                  <a:schemeClr val="dk1"/>
                </a:solidFill>
              </a:rPr>
              <a:t>Like many funds, hedge funds pool money from investors </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Unlike other other types of funds, hedge funds are subject to fewer SEC regulations and are free to be aggressive</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Hedge funds adopt different investment strategies:</a:t>
            </a:r>
            <a:endParaRPr sz="14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Long/Short Equity: reduce market risk by investing in both long and short positions</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Market Neutral: shorts and longs have an equal market value</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Merger Arbitrage: riskier version of market neutral, returns come from takeover activity</a:t>
            </a:r>
            <a:endParaRPr sz="12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Successful hedge fund portfolio managers are amongst the most successful investors in the world</a:t>
            </a:r>
            <a:endParaRPr sz="1400">
              <a:solidFill>
                <a:schemeClr val="dk1"/>
              </a:solidFill>
            </a:endParaRPr>
          </a:p>
        </p:txBody>
      </p:sp>
      <p:sp>
        <p:nvSpPr>
          <p:cNvPr id="182" name="Google Shape;182;p24"/>
          <p:cNvSpPr txBox="1">
            <a:spLocks noGrp="1"/>
          </p:cNvSpPr>
          <p:nvPr>
            <p:ph type="subTitle" idx="4294967295"/>
          </p:nvPr>
        </p:nvSpPr>
        <p:spPr>
          <a:xfrm>
            <a:off x="181001" y="63375"/>
            <a:ext cx="6012300" cy="54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t>By: David Lifschitz, Judah Levy, Yaakov Bienstock, and Sam Drazin</a:t>
            </a:r>
            <a:endParaRPr/>
          </a:p>
        </p:txBody>
      </p:sp>
      <p:sp>
        <p:nvSpPr>
          <p:cNvPr id="183" name="Google Shape;183;p24"/>
          <p:cNvSpPr txBox="1"/>
          <p:nvPr/>
        </p:nvSpPr>
        <p:spPr>
          <a:xfrm>
            <a:off x="7033775" y="63375"/>
            <a:ext cx="174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1"/>
                </a:solidFill>
                <a:latin typeface="Lato"/>
                <a:ea typeface="Lato"/>
                <a:cs typeface="Lato"/>
                <a:sym typeface="Lato"/>
              </a:rPr>
              <a:t>August 5th, 2021</a:t>
            </a:r>
            <a:endParaRPr>
              <a:solidFill>
                <a:schemeClr val="accen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7"/>
        <p:cNvGrpSpPr/>
        <p:nvPr/>
      </p:nvGrpSpPr>
      <p:grpSpPr>
        <a:xfrm>
          <a:off x="0" y="0"/>
          <a:ext cx="0" cy="0"/>
          <a:chOff x="0" y="0"/>
          <a:chExt cx="0" cy="0"/>
        </a:xfrm>
      </p:grpSpPr>
      <p:sp>
        <p:nvSpPr>
          <p:cNvPr id="188" name="Google Shape;188;p2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Form 13F?</a:t>
            </a:r>
            <a:endParaRPr/>
          </a:p>
        </p:txBody>
      </p:sp>
      <p:sp>
        <p:nvSpPr>
          <p:cNvPr id="189" name="Google Shape;189;p25"/>
          <p:cNvSpPr txBox="1">
            <a:spLocks noGrp="1"/>
          </p:cNvSpPr>
          <p:nvPr>
            <p:ph type="body" idx="1"/>
          </p:nvPr>
        </p:nvSpPr>
        <p:spPr>
          <a:xfrm>
            <a:off x="729450" y="1853850"/>
            <a:ext cx="8104500" cy="3104700"/>
          </a:xfrm>
          <a:prstGeom prst="rect">
            <a:avLst/>
          </a:prstGeom>
        </p:spPr>
        <p:txBody>
          <a:bodyPr spcFirstLastPara="1" wrap="square" lIns="91425" tIns="91425" rIns="91425" bIns="91425" anchor="t" anchorCtr="0">
            <a:normAutofit/>
          </a:bodyPr>
          <a:lstStyle/>
          <a:p>
            <a:pPr marL="457200" marR="2894206" lvl="0" indent="-317500" algn="l" rtl="0">
              <a:lnSpc>
                <a:spcPct val="115000"/>
              </a:lnSpc>
              <a:spcBef>
                <a:spcPts val="0"/>
              </a:spcBef>
              <a:spcAft>
                <a:spcPts val="0"/>
              </a:spcAft>
              <a:buClr>
                <a:schemeClr val="dk1"/>
              </a:buClr>
              <a:buSzPts val="1400"/>
              <a:buChar char="●"/>
            </a:pPr>
            <a:r>
              <a:rPr lang="en" sz="1400">
                <a:solidFill>
                  <a:schemeClr val="dk1"/>
                </a:solidFill>
              </a:rPr>
              <a:t>The SEC’s Form 13F is a report that all institutional investment managers with at least $100 million in AUM (assets under management) must file quarterly</a:t>
            </a:r>
            <a:endParaRPr sz="1400">
              <a:solidFill>
                <a:schemeClr val="dk1"/>
              </a:solidFill>
            </a:endParaRPr>
          </a:p>
          <a:p>
            <a:pPr marL="457200" marR="795921" lvl="0" indent="-317500" algn="l" rtl="0">
              <a:lnSpc>
                <a:spcPct val="115000"/>
              </a:lnSpc>
              <a:spcBef>
                <a:spcPts val="0"/>
              </a:spcBef>
              <a:spcAft>
                <a:spcPts val="0"/>
              </a:spcAft>
              <a:buClr>
                <a:schemeClr val="dk1"/>
              </a:buClr>
              <a:buSzPts val="1400"/>
              <a:buChar char="●"/>
            </a:pPr>
            <a:r>
              <a:rPr lang="en" sz="1400">
                <a:solidFill>
                  <a:schemeClr val="dk1"/>
                </a:solidFill>
              </a:rPr>
              <a:t>Key information reported:</a:t>
            </a:r>
            <a:endParaRPr sz="1400">
              <a:solidFill>
                <a:schemeClr val="dk1"/>
              </a:solidFill>
            </a:endParaRPr>
          </a:p>
          <a:p>
            <a:pPr marL="914400" marR="795921" lvl="1" indent="-304800" algn="l" rtl="0">
              <a:lnSpc>
                <a:spcPct val="115000"/>
              </a:lnSpc>
              <a:spcBef>
                <a:spcPts val="0"/>
              </a:spcBef>
              <a:spcAft>
                <a:spcPts val="0"/>
              </a:spcAft>
              <a:buClr>
                <a:schemeClr val="dk1"/>
              </a:buClr>
              <a:buSzPts val="1200"/>
              <a:buChar char="○"/>
            </a:pPr>
            <a:r>
              <a:rPr lang="en" sz="1200">
                <a:solidFill>
                  <a:schemeClr val="dk1"/>
                </a:solidFill>
              </a:rPr>
              <a:t>Names of issuers the manager has invested in</a:t>
            </a:r>
            <a:endParaRPr sz="1200">
              <a:solidFill>
                <a:schemeClr val="dk1"/>
              </a:solidFill>
            </a:endParaRPr>
          </a:p>
          <a:p>
            <a:pPr marL="914400" marR="795921" lvl="1" indent="-304800" algn="l" rtl="0">
              <a:lnSpc>
                <a:spcPct val="115000"/>
              </a:lnSpc>
              <a:spcBef>
                <a:spcPts val="0"/>
              </a:spcBef>
              <a:spcAft>
                <a:spcPts val="0"/>
              </a:spcAft>
              <a:buClr>
                <a:schemeClr val="dk1"/>
              </a:buClr>
              <a:buSzPts val="1200"/>
              <a:buChar char="○"/>
            </a:pPr>
            <a:r>
              <a:rPr lang="en" sz="1200">
                <a:solidFill>
                  <a:schemeClr val="dk1"/>
                </a:solidFill>
              </a:rPr>
              <a:t>Amount of shares the manager owns per issuer</a:t>
            </a:r>
            <a:endParaRPr sz="1200">
              <a:solidFill>
                <a:schemeClr val="dk1"/>
              </a:solidFill>
            </a:endParaRPr>
          </a:p>
          <a:p>
            <a:pPr marL="914400" marR="795921" lvl="1" indent="-304800" algn="l" rtl="0">
              <a:lnSpc>
                <a:spcPct val="115000"/>
              </a:lnSpc>
              <a:spcBef>
                <a:spcPts val="0"/>
              </a:spcBef>
              <a:spcAft>
                <a:spcPts val="0"/>
              </a:spcAft>
              <a:buClr>
                <a:schemeClr val="dk1"/>
              </a:buClr>
              <a:buSzPts val="1200"/>
              <a:buChar char="○"/>
            </a:pPr>
            <a:r>
              <a:rPr lang="en" sz="1200">
                <a:solidFill>
                  <a:schemeClr val="dk1"/>
                </a:solidFill>
              </a:rPr>
              <a:t>Value the manager has invested in each issuer </a:t>
            </a:r>
            <a:endParaRPr sz="1200">
              <a:solidFill>
                <a:schemeClr val="dk1"/>
              </a:solidFill>
            </a:endParaRPr>
          </a:p>
          <a:p>
            <a:pPr marL="457200" marR="3351406" lvl="0" indent="-317500" algn="l" rtl="0">
              <a:lnSpc>
                <a:spcPct val="115000"/>
              </a:lnSpc>
              <a:spcBef>
                <a:spcPts val="0"/>
              </a:spcBef>
              <a:spcAft>
                <a:spcPts val="0"/>
              </a:spcAft>
              <a:buClr>
                <a:schemeClr val="dk1"/>
              </a:buClr>
              <a:buSzPts val="1400"/>
              <a:buChar char="●"/>
            </a:pPr>
            <a:r>
              <a:rPr lang="en" sz="1400">
                <a:solidFill>
                  <a:schemeClr val="dk1"/>
                </a:solidFill>
              </a:rPr>
              <a:t>The 13F filing offers the public insight on where the world’s best investors are putting their money</a:t>
            </a:r>
            <a:endParaRPr sz="1400">
              <a:solidFill>
                <a:schemeClr val="dk1"/>
              </a:solidFill>
            </a:endParaRPr>
          </a:p>
          <a:p>
            <a:pPr marL="457200" marR="795921" lvl="0" indent="0" algn="l" rtl="0">
              <a:lnSpc>
                <a:spcPct val="115000"/>
              </a:lnSpc>
              <a:spcBef>
                <a:spcPts val="1200"/>
              </a:spcBef>
              <a:spcAft>
                <a:spcPts val="0"/>
              </a:spcAft>
              <a:buNone/>
            </a:pPr>
            <a:endParaRPr sz="1400">
              <a:solidFill>
                <a:schemeClr val="dk1"/>
              </a:solidFill>
            </a:endParaRPr>
          </a:p>
          <a:p>
            <a:pPr marL="0" marR="795921" lvl="0" indent="0" algn="l" rtl="0">
              <a:lnSpc>
                <a:spcPct val="115000"/>
              </a:lnSpc>
              <a:spcBef>
                <a:spcPts val="1200"/>
              </a:spcBef>
              <a:spcAft>
                <a:spcPts val="1200"/>
              </a:spcAft>
              <a:buNone/>
            </a:pPr>
            <a:endParaRPr sz="1400">
              <a:solidFill>
                <a:schemeClr val="dk1"/>
              </a:solidFill>
            </a:endParaRPr>
          </a:p>
        </p:txBody>
      </p:sp>
      <p:pic>
        <p:nvPicPr>
          <p:cNvPr id="190" name="Google Shape;190;p25"/>
          <p:cNvPicPr preferRelativeResize="0"/>
          <p:nvPr/>
        </p:nvPicPr>
        <p:blipFill>
          <a:blip r:embed="rId3">
            <a:alphaModFix/>
          </a:blip>
          <a:stretch>
            <a:fillRect/>
          </a:stretch>
        </p:blipFill>
        <p:spPr>
          <a:xfrm>
            <a:off x="5915850" y="1796825"/>
            <a:ext cx="2735059" cy="2920002"/>
          </a:xfrm>
          <a:prstGeom prst="rect">
            <a:avLst/>
          </a:prstGeom>
          <a:noFill/>
          <a:ln>
            <a:noFill/>
          </a:ln>
        </p:spPr>
      </p:pic>
      <p:sp>
        <p:nvSpPr>
          <p:cNvPr id="191" name="Google Shape;191;p25"/>
          <p:cNvSpPr txBox="1"/>
          <p:nvPr/>
        </p:nvSpPr>
        <p:spPr>
          <a:xfrm>
            <a:off x="5915850" y="4619850"/>
            <a:ext cx="246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Lato"/>
                <a:ea typeface="Lato"/>
                <a:cs typeface="Lato"/>
                <a:sym typeface="Lato"/>
              </a:rPr>
              <a:t>Example of Form 13F</a:t>
            </a:r>
            <a:endParaRPr sz="1000">
              <a:latin typeface="Lato"/>
              <a:ea typeface="Lato"/>
              <a:cs typeface="Lato"/>
              <a:sym typeface="Lato"/>
            </a:endParaRPr>
          </a:p>
        </p:txBody>
      </p:sp>
      <p:sp>
        <p:nvSpPr>
          <p:cNvPr id="192" name="Google Shape;192;p25"/>
          <p:cNvSpPr txBox="1">
            <a:spLocks noGrp="1"/>
          </p:cNvSpPr>
          <p:nvPr>
            <p:ph type="subTitle" idx="4294967295"/>
          </p:nvPr>
        </p:nvSpPr>
        <p:spPr>
          <a:xfrm>
            <a:off x="285001" y="52800"/>
            <a:ext cx="6012300" cy="54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t>By: David Lifschitz, Judah Levy, Yaakov Bienstock, and Sam Drazin</a:t>
            </a:r>
            <a:endParaRPr/>
          </a:p>
        </p:txBody>
      </p:sp>
      <p:sp>
        <p:nvSpPr>
          <p:cNvPr id="193" name="Google Shape;193;p25"/>
          <p:cNvSpPr txBox="1"/>
          <p:nvPr/>
        </p:nvSpPr>
        <p:spPr>
          <a:xfrm>
            <a:off x="7084950" y="52800"/>
            <a:ext cx="174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1"/>
                </a:solidFill>
                <a:latin typeface="Lato"/>
                <a:ea typeface="Lato"/>
                <a:cs typeface="Lato"/>
                <a:sym typeface="Lato"/>
              </a:rPr>
              <a:t>August 5th, 2021</a:t>
            </a:r>
            <a:endParaRPr>
              <a:solidFill>
                <a:schemeClr val="accen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809950" y="1310450"/>
            <a:ext cx="8682300" cy="535200"/>
          </a:xfrm>
          <a:prstGeom prst="rect">
            <a:avLst/>
          </a:prstGeom>
        </p:spPr>
        <p:txBody>
          <a:bodyPr spcFirstLastPara="1" wrap="square" lIns="91425" tIns="91425" rIns="91425" bIns="91425" anchor="t" anchorCtr="0">
            <a:normAutofit fontScale="90000"/>
          </a:bodyPr>
          <a:lstStyle/>
          <a:p>
            <a:pPr marL="0" marR="1018877" lvl="0" indent="0" algn="l" rtl="0">
              <a:spcBef>
                <a:spcPts val="0"/>
              </a:spcBef>
              <a:spcAft>
                <a:spcPts val="0"/>
              </a:spcAft>
              <a:buNone/>
            </a:pPr>
            <a:r>
              <a:rPr lang="en"/>
              <a:t>Using Form 13F Filings to Imitate Hedge Fund Managers Presents Some Challenges</a:t>
            </a:r>
            <a:endParaRPr/>
          </a:p>
        </p:txBody>
      </p:sp>
      <p:sp>
        <p:nvSpPr>
          <p:cNvPr id="199" name="Google Shape;199;p26"/>
          <p:cNvSpPr txBox="1">
            <a:spLocks noGrp="1"/>
          </p:cNvSpPr>
          <p:nvPr>
            <p:ph type="body" idx="1"/>
          </p:nvPr>
        </p:nvSpPr>
        <p:spPr>
          <a:xfrm>
            <a:off x="318375" y="2180700"/>
            <a:ext cx="7791300" cy="2962800"/>
          </a:xfrm>
          <a:prstGeom prst="rect">
            <a:avLst/>
          </a:prstGeom>
        </p:spPr>
        <p:txBody>
          <a:bodyPr spcFirstLastPara="1" wrap="square" lIns="91425" tIns="91425" rIns="91425" bIns="91425" anchor="t" anchorCtr="0">
            <a:noAutofit/>
          </a:bodyPr>
          <a:lstStyle/>
          <a:p>
            <a:pPr marL="457200" marR="1721643" lvl="0" indent="-317500" algn="l" rtl="0">
              <a:spcBef>
                <a:spcPts val="0"/>
              </a:spcBef>
              <a:spcAft>
                <a:spcPts val="0"/>
              </a:spcAft>
              <a:buClr>
                <a:schemeClr val="dk1"/>
              </a:buClr>
              <a:buSzPts val="1400"/>
              <a:buChar char="●"/>
            </a:pPr>
            <a:r>
              <a:rPr lang="en" sz="1400">
                <a:solidFill>
                  <a:schemeClr val="dk1"/>
                </a:solidFill>
              </a:rPr>
              <a:t>Although 13F are filed quarterly, managers have 45 days following the end of the quarter to file the report</a:t>
            </a:r>
            <a:endParaRPr sz="1400">
              <a:solidFill>
                <a:schemeClr val="dk1"/>
              </a:solidFill>
            </a:endParaRPr>
          </a:p>
          <a:p>
            <a:pPr marL="914400" marR="1721643" lvl="1" indent="-304800" algn="l" rtl="0">
              <a:spcBef>
                <a:spcPts val="0"/>
              </a:spcBef>
              <a:spcAft>
                <a:spcPts val="0"/>
              </a:spcAft>
              <a:buClr>
                <a:schemeClr val="dk1"/>
              </a:buClr>
              <a:buSzPts val="1200"/>
              <a:buChar char="○"/>
            </a:pPr>
            <a:r>
              <a:rPr lang="en" sz="1200">
                <a:solidFill>
                  <a:schemeClr val="dk1"/>
                </a:solidFill>
              </a:rPr>
              <a:t>This means the data is normally only available 45 days after the end of the quarter</a:t>
            </a:r>
            <a:endParaRPr sz="1200">
              <a:solidFill>
                <a:schemeClr val="dk1"/>
              </a:solidFill>
            </a:endParaRPr>
          </a:p>
          <a:p>
            <a:pPr marL="914400" marR="1721643" lvl="1" indent="-304800" algn="l" rtl="0">
              <a:spcBef>
                <a:spcPts val="0"/>
              </a:spcBef>
              <a:spcAft>
                <a:spcPts val="0"/>
              </a:spcAft>
              <a:buClr>
                <a:schemeClr val="dk1"/>
              </a:buClr>
              <a:buSzPts val="1200"/>
              <a:buChar char="○"/>
            </a:pPr>
            <a:r>
              <a:rPr lang="en" sz="1200">
                <a:solidFill>
                  <a:schemeClr val="dk1"/>
                </a:solidFill>
              </a:rPr>
              <a:t>And if the most recent form 13F is accessed the data could be up to 4 ½ months behind</a:t>
            </a:r>
            <a:endParaRPr sz="1200">
              <a:solidFill>
                <a:schemeClr val="dk1"/>
              </a:solidFill>
            </a:endParaRPr>
          </a:p>
          <a:p>
            <a:pPr marL="914400" marR="1721643" lvl="1" indent="-304800" algn="l" rtl="0">
              <a:spcBef>
                <a:spcPts val="0"/>
              </a:spcBef>
              <a:spcAft>
                <a:spcPts val="0"/>
              </a:spcAft>
              <a:buClr>
                <a:schemeClr val="dk1"/>
              </a:buClr>
              <a:buSzPts val="1200"/>
              <a:buChar char="○"/>
            </a:pPr>
            <a:r>
              <a:rPr lang="en" sz="1200">
                <a:solidFill>
                  <a:schemeClr val="dk1"/>
                </a:solidFill>
              </a:rPr>
              <a:t>Stock performance may have changed between the end of quarter and the time the 13F is filed/accessed</a:t>
            </a:r>
            <a:endParaRPr sz="1200">
              <a:solidFill>
                <a:schemeClr val="dk1"/>
              </a:solidFill>
            </a:endParaRPr>
          </a:p>
          <a:p>
            <a:pPr marL="1371600" marR="1721643" lvl="2" indent="-304800" algn="l" rtl="0">
              <a:spcBef>
                <a:spcPts val="0"/>
              </a:spcBef>
              <a:spcAft>
                <a:spcPts val="0"/>
              </a:spcAft>
              <a:buClr>
                <a:schemeClr val="dk1"/>
              </a:buClr>
              <a:buSzPts val="1200"/>
              <a:buChar char="■"/>
            </a:pPr>
            <a:r>
              <a:rPr lang="en" sz="1200">
                <a:solidFill>
                  <a:schemeClr val="dk1"/>
                </a:solidFill>
              </a:rPr>
              <a:t>For example, while a manager may have anticipated high growth, a stock may have declined and the manager may have sold the stock</a:t>
            </a:r>
            <a:endParaRPr sz="1400">
              <a:solidFill>
                <a:schemeClr val="dk1"/>
              </a:solidFill>
            </a:endParaRPr>
          </a:p>
        </p:txBody>
      </p:sp>
      <p:pic>
        <p:nvPicPr>
          <p:cNvPr id="200" name="Google Shape;200;p26"/>
          <p:cNvPicPr preferRelativeResize="0"/>
          <p:nvPr/>
        </p:nvPicPr>
        <p:blipFill>
          <a:blip r:embed="rId3">
            <a:alphaModFix/>
          </a:blip>
          <a:stretch>
            <a:fillRect/>
          </a:stretch>
        </p:blipFill>
        <p:spPr>
          <a:xfrm>
            <a:off x="6356487" y="2571750"/>
            <a:ext cx="2712775" cy="1603250"/>
          </a:xfrm>
          <a:prstGeom prst="rect">
            <a:avLst/>
          </a:prstGeom>
          <a:noFill/>
          <a:ln>
            <a:noFill/>
          </a:ln>
        </p:spPr>
      </p:pic>
      <p:sp>
        <p:nvSpPr>
          <p:cNvPr id="201" name="Google Shape;201;p26"/>
          <p:cNvSpPr txBox="1"/>
          <p:nvPr/>
        </p:nvSpPr>
        <p:spPr>
          <a:xfrm>
            <a:off x="6356500" y="4148725"/>
            <a:ext cx="2468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Lato"/>
                <a:ea typeface="Lato"/>
                <a:cs typeface="Lato"/>
                <a:sym typeface="Lato"/>
              </a:rPr>
              <a:t>Example of 2-month decline</a:t>
            </a:r>
            <a:endParaRPr sz="1000">
              <a:latin typeface="Lato"/>
              <a:ea typeface="Lato"/>
              <a:cs typeface="Lato"/>
              <a:sym typeface="Lato"/>
            </a:endParaRPr>
          </a:p>
        </p:txBody>
      </p:sp>
      <p:sp>
        <p:nvSpPr>
          <p:cNvPr id="202" name="Google Shape;202;p26"/>
          <p:cNvSpPr txBox="1">
            <a:spLocks noGrp="1"/>
          </p:cNvSpPr>
          <p:nvPr>
            <p:ph type="subTitle" idx="4294967295"/>
          </p:nvPr>
        </p:nvSpPr>
        <p:spPr>
          <a:xfrm>
            <a:off x="138751" y="71375"/>
            <a:ext cx="6012300" cy="54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t>By: David Lifschitz, Judah Levy, Yaakov Bienstock, and Sam Drazin</a:t>
            </a:r>
            <a:endParaRPr/>
          </a:p>
        </p:txBody>
      </p:sp>
      <p:sp>
        <p:nvSpPr>
          <p:cNvPr id="203" name="Google Shape;203;p26"/>
          <p:cNvSpPr txBox="1"/>
          <p:nvPr/>
        </p:nvSpPr>
        <p:spPr>
          <a:xfrm>
            <a:off x="6928150" y="71375"/>
            <a:ext cx="174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1"/>
                </a:solidFill>
                <a:latin typeface="Lato"/>
                <a:ea typeface="Lato"/>
                <a:cs typeface="Lato"/>
                <a:sym typeface="Lato"/>
              </a:rPr>
              <a:t>August 5th, 2021</a:t>
            </a:r>
            <a:endParaRPr>
              <a:solidFill>
                <a:schemeClr val="accen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07"/>
        <p:cNvGrpSpPr/>
        <p:nvPr/>
      </p:nvGrpSpPr>
      <p:grpSpPr>
        <a:xfrm>
          <a:off x="0" y="0"/>
          <a:ext cx="0" cy="0"/>
          <a:chOff x="0" y="0"/>
          <a:chExt cx="0" cy="0"/>
        </a:xfrm>
      </p:grpSpPr>
      <p:sp>
        <p:nvSpPr>
          <p:cNvPr id="208" name="Google Shape;208;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Using Form 13F Filings to Imitate Hedge Fund Managers Presents Some Challenges (cont.)</a:t>
            </a:r>
            <a:endParaRPr/>
          </a:p>
        </p:txBody>
      </p:sp>
      <p:sp>
        <p:nvSpPr>
          <p:cNvPr id="209" name="Google Shape;209;p27"/>
          <p:cNvSpPr txBox="1">
            <a:spLocks noGrp="1"/>
          </p:cNvSpPr>
          <p:nvPr>
            <p:ph type="body" idx="1"/>
          </p:nvPr>
        </p:nvSpPr>
        <p:spPr>
          <a:xfrm>
            <a:off x="727650" y="2290475"/>
            <a:ext cx="7688700" cy="2261100"/>
          </a:xfrm>
          <a:prstGeom prst="rect">
            <a:avLst/>
          </a:prstGeom>
        </p:spPr>
        <p:txBody>
          <a:bodyPr spcFirstLastPara="1" wrap="square" lIns="91425" tIns="91425" rIns="91425" bIns="91425" anchor="t" anchorCtr="0">
            <a:normAutofit/>
          </a:bodyPr>
          <a:lstStyle/>
          <a:p>
            <a:pPr marL="457200" marR="7143" lvl="0" indent="-317500" algn="l" rtl="0">
              <a:spcBef>
                <a:spcPts val="0"/>
              </a:spcBef>
              <a:spcAft>
                <a:spcPts val="0"/>
              </a:spcAft>
              <a:buClr>
                <a:schemeClr val="dk1"/>
              </a:buClr>
              <a:buSzPts val="1400"/>
              <a:buChar char="●"/>
            </a:pPr>
            <a:r>
              <a:rPr lang="en" sz="1400">
                <a:solidFill>
                  <a:schemeClr val="dk1"/>
                </a:solidFill>
              </a:rPr>
              <a:t>Managers are only required to report certain securities in their portfolios, such as long positions and US securities</a:t>
            </a:r>
            <a:endParaRPr sz="1400">
              <a:solidFill>
                <a:schemeClr val="dk1"/>
              </a:solidFill>
            </a:endParaRPr>
          </a:p>
          <a:p>
            <a:pPr marL="914400" marR="7143" lvl="1" indent="-304800" algn="l" rtl="0">
              <a:spcBef>
                <a:spcPts val="0"/>
              </a:spcBef>
              <a:spcAft>
                <a:spcPts val="0"/>
              </a:spcAft>
              <a:buClr>
                <a:schemeClr val="dk1"/>
              </a:buClr>
              <a:buSzPts val="1200"/>
              <a:buChar char="○"/>
            </a:pPr>
            <a:r>
              <a:rPr lang="en" sz="1200">
                <a:solidFill>
                  <a:schemeClr val="dk1"/>
                </a:solidFill>
              </a:rPr>
              <a:t>Some hedge funds’ strategies consist of shorting stocks, or investing in both  long and short positions (long/short equity)</a:t>
            </a:r>
            <a:endParaRPr sz="1200">
              <a:solidFill>
                <a:schemeClr val="dk1"/>
              </a:solidFill>
            </a:endParaRPr>
          </a:p>
          <a:p>
            <a:pPr marL="457200" marR="7143" lvl="0" indent="-317500" algn="l" rtl="0">
              <a:spcBef>
                <a:spcPts val="0"/>
              </a:spcBef>
              <a:spcAft>
                <a:spcPts val="0"/>
              </a:spcAft>
              <a:buClr>
                <a:schemeClr val="dk1"/>
              </a:buClr>
              <a:buSzPts val="1400"/>
              <a:buChar char="●"/>
            </a:pPr>
            <a:r>
              <a:rPr lang="en" sz="1400">
                <a:solidFill>
                  <a:schemeClr val="dk1"/>
                </a:solidFill>
              </a:rPr>
              <a:t>Reporting lag and limited reporting requirements must be considered when using 13F filings to guide stock selection</a:t>
            </a:r>
            <a:endParaRPr/>
          </a:p>
        </p:txBody>
      </p:sp>
      <p:sp>
        <p:nvSpPr>
          <p:cNvPr id="210" name="Google Shape;210;p27"/>
          <p:cNvSpPr txBox="1">
            <a:spLocks noGrp="1"/>
          </p:cNvSpPr>
          <p:nvPr>
            <p:ph type="subTitle" idx="4294967295"/>
          </p:nvPr>
        </p:nvSpPr>
        <p:spPr>
          <a:xfrm>
            <a:off x="127201" y="80825"/>
            <a:ext cx="6012300" cy="54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t>By: David Lifschitz, Judah Levy, Yaakov Bienstock, and Sam Drazin</a:t>
            </a:r>
            <a:endParaRPr/>
          </a:p>
        </p:txBody>
      </p:sp>
      <p:sp>
        <p:nvSpPr>
          <p:cNvPr id="211" name="Google Shape;211;p27"/>
          <p:cNvSpPr txBox="1"/>
          <p:nvPr/>
        </p:nvSpPr>
        <p:spPr>
          <a:xfrm>
            <a:off x="6984875" y="80825"/>
            <a:ext cx="174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1"/>
                </a:solidFill>
                <a:latin typeface="Lato"/>
                <a:ea typeface="Lato"/>
                <a:cs typeface="Lato"/>
                <a:sym typeface="Lato"/>
              </a:rPr>
              <a:t>August 5th, 2021</a:t>
            </a:r>
            <a:endParaRPr>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5"/>
        <p:cNvGrpSpPr/>
        <p:nvPr/>
      </p:nvGrpSpPr>
      <p:grpSpPr>
        <a:xfrm>
          <a:off x="0" y="0"/>
          <a:ext cx="0" cy="0"/>
          <a:chOff x="0" y="0"/>
          <a:chExt cx="0" cy="0"/>
        </a:xfrm>
      </p:grpSpPr>
      <p:sp>
        <p:nvSpPr>
          <p:cNvPr id="216" name="Google Shape;216;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Form 13F can be accessed</a:t>
            </a:r>
            <a:endParaRPr/>
          </a:p>
          <a:p>
            <a:pPr marL="0" lvl="0" indent="0" algn="l" rtl="0">
              <a:spcBef>
                <a:spcPts val="0"/>
              </a:spcBef>
              <a:spcAft>
                <a:spcPts val="0"/>
              </a:spcAft>
              <a:buNone/>
            </a:pPr>
            <a:r>
              <a:rPr lang="en"/>
              <a:t>via EDGAR</a:t>
            </a:r>
            <a:endParaRPr/>
          </a:p>
        </p:txBody>
      </p:sp>
      <p:sp>
        <p:nvSpPr>
          <p:cNvPr id="217" name="Google Shape;217;p28"/>
          <p:cNvSpPr txBox="1">
            <a:spLocks noGrp="1"/>
          </p:cNvSpPr>
          <p:nvPr>
            <p:ph type="body" idx="1"/>
          </p:nvPr>
        </p:nvSpPr>
        <p:spPr>
          <a:xfrm>
            <a:off x="759075" y="2357100"/>
            <a:ext cx="7688700" cy="2486100"/>
          </a:xfrm>
          <a:prstGeom prst="rect">
            <a:avLst/>
          </a:prstGeom>
        </p:spPr>
        <p:txBody>
          <a:bodyPr spcFirstLastPara="1" wrap="square" lIns="91425" tIns="91425" rIns="91425" bIns="91425" anchor="t" anchorCtr="0">
            <a:normAutofit/>
          </a:bodyPr>
          <a:lstStyle/>
          <a:p>
            <a:pPr marL="457200" marR="3049393" lvl="0" indent="-317500" algn="l" rtl="0">
              <a:spcBef>
                <a:spcPts val="0"/>
              </a:spcBef>
              <a:spcAft>
                <a:spcPts val="0"/>
              </a:spcAft>
              <a:buClr>
                <a:schemeClr val="dk1"/>
              </a:buClr>
              <a:buSzPts val="1400"/>
              <a:buChar char="●"/>
            </a:pPr>
            <a:r>
              <a:rPr lang="en" sz="1400">
                <a:solidFill>
                  <a:schemeClr val="dk1"/>
                </a:solidFill>
              </a:rPr>
              <a:t>EDGAR ( Electronic Data Gathering, Analysis, and Retrieval system) is the main system for companies filing legally mandated documents with the SEC</a:t>
            </a:r>
            <a:endParaRPr sz="1400">
              <a:solidFill>
                <a:schemeClr val="dk1"/>
              </a:solidFill>
            </a:endParaRPr>
          </a:p>
          <a:p>
            <a:pPr marL="457200" marR="3049393" lvl="0" indent="-317500" algn="l" rtl="0">
              <a:spcBef>
                <a:spcPts val="0"/>
              </a:spcBef>
              <a:spcAft>
                <a:spcPts val="0"/>
              </a:spcAft>
              <a:buClr>
                <a:schemeClr val="dk1"/>
              </a:buClr>
              <a:buSzPts val="1400"/>
              <a:buChar char="●"/>
            </a:pPr>
            <a:r>
              <a:rPr lang="en" sz="1400">
                <a:solidFill>
                  <a:schemeClr val="dk1"/>
                </a:solidFill>
              </a:rPr>
              <a:t>The public has free access to EDGAR’s public database consisting of these submissions</a:t>
            </a:r>
            <a:endParaRPr sz="1400">
              <a:solidFill>
                <a:schemeClr val="dk1"/>
              </a:solidFill>
            </a:endParaRPr>
          </a:p>
          <a:p>
            <a:pPr marL="914400" marR="3049393" lvl="1" indent="-304800" algn="l" rtl="0">
              <a:spcBef>
                <a:spcPts val="0"/>
              </a:spcBef>
              <a:spcAft>
                <a:spcPts val="0"/>
              </a:spcAft>
              <a:buClr>
                <a:schemeClr val="dk1"/>
              </a:buClr>
              <a:buSzPts val="1200"/>
              <a:buChar char="○"/>
            </a:pPr>
            <a:r>
              <a:rPr lang="en" sz="1200">
                <a:solidFill>
                  <a:schemeClr val="dk1"/>
                </a:solidFill>
              </a:rPr>
              <a:t>https://www.sec.gov/edgar/search-and-access</a:t>
            </a:r>
            <a:endParaRPr sz="1200">
              <a:solidFill>
                <a:schemeClr val="dk1"/>
              </a:solidFill>
            </a:endParaRPr>
          </a:p>
        </p:txBody>
      </p:sp>
      <p:pic>
        <p:nvPicPr>
          <p:cNvPr id="218" name="Google Shape;218;p28"/>
          <p:cNvPicPr preferRelativeResize="0"/>
          <p:nvPr/>
        </p:nvPicPr>
        <p:blipFill>
          <a:blip r:embed="rId3">
            <a:alphaModFix/>
          </a:blip>
          <a:stretch>
            <a:fillRect/>
          </a:stretch>
        </p:blipFill>
        <p:spPr>
          <a:xfrm>
            <a:off x="5398675" y="847350"/>
            <a:ext cx="3486124" cy="3448800"/>
          </a:xfrm>
          <a:prstGeom prst="rect">
            <a:avLst/>
          </a:prstGeom>
          <a:noFill/>
          <a:ln>
            <a:noFill/>
          </a:ln>
        </p:spPr>
      </p:pic>
      <p:sp>
        <p:nvSpPr>
          <p:cNvPr id="219" name="Google Shape;219;p28"/>
          <p:cNvSpPr txBox="1"/>
          <p:nvPr/>
        </p:nvSpPr>
        <p:spPr>
          <a:xfrm>
            <a:off x="5329725" y="4296150"/>
            <a:ext cx="3486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2"/>
                </a:solidFill>
                <a:latin typeface="Lato"/>
                <a:ea typeface="Lato"/>
                <a:cs typeface="Lato"/>
                <a:sym typeface="Lato"/>
              </a:rPr>
              <a:t>EDGAR company filings page, https://www.sec.gov/edgar/searchedgar/companysearch.html</a:t>
            </a:r>
            <a:endParaRPr sz="1000">
              <a:solidFill>
                <a:schemeClr val="dk2"/>
              </a:solidFill>
              <a:latin typeface="Lato"/>
              <a:ea typeface="Lato"/>
              <a:cs typeface="Lato"/>
              <a:sym typeface="Lato"/>
            </a:endParaRPr>
          </a:p>
        </p:txBody>
      </p:sp>
      <p:sp>
        <p:nvSpPr>
          <p:cNvPr id="220" name="Google Shape;220;p28"/>
          <p:cNvSpPr txBox="1">
            <a:spLocks noGrp="1"/>
          </p:cNvSpPr>
          <p:nvPr>
            <p:ph type="subTitle" idx="4294967295"/>
          </p:nvPr>
        </p:nvSpPr>
        <p:spPr>
          <a:xfrm>
            <a:off x="266776" y="70200"/>
            <a:ext cx="6012300" cy="54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t>By: David Lifschitz, Judah Levy, Yaakov Bienstock, and Sam Drazin</a:t>
            </a:r>
            <a:endParaRPr/>
          </a:p>
        </p:txBody>
      </p:sp>
      <p:sp>
        <p:nvSpPr>
          <p:cNvPr id="221" name="Google Shape;221;p28"/>
          <p:cNvSpPr txBox="1"/>
          <p:nvPr/>
        </p:nvSpPr>
        <p:spPr>
          <a:xfrm>
            <a:off x="7066725" y="70200"/>
            <a:ext cx="174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1"/>
                </a:solidFill>
                <a:latin typeface="Lato"/>
                <a:ea typeface="Lato"/>
                <a:cs typeface="Lato"/>
                <a:sym typeface="Lato"/>
              </a:rPr>
              <a:t>August 5th, 2021</a:t>
            </a:r>
            <a:endParaRPr>
              <a:solidFill>
                <a:schemeClr val="accen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Build and Deploy</a:t>
            </a:r>
            <a:endParaRPr/>
          </a:p>
        </p:txBody>
      </p:sp>
      <p:sp>
        <p:nvSpPr>
          <p:cNvPr id="227" name="Google Shape;227;p29"/>
          <p:cNvSpPr txBox="1">
            <a:spLocks noGrp="1"/>
          </p:cNvSpPr>
          <p:nvPr>
            <p:ph type="subTitle" idx="4294967295"/>
          </p:nvPr>
        </p:nvSpPr>
        <p:spPr>
          <a:xfrm>
            <a:off x="138751" y="4602300"/>
            <a:ext cx="6012300" cy="54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solidFill>
                  <a:schemeClr val="lt1"/>
                </a:solidFill>
              </a:rPr>
              <a:t>By: David Lifschitz, Judah Levy, Yaakov Bienstock, and Sam Drazin</a:t>
            </a:r>
            <a:endParaRPr>
              <a:solidFill>
                <a:schemeClr val="lt1"/>
              </a:solidFill>
            </a:endParaRPr>
          </a:p>
        </p:txBody>
      </p:sp>
      <p:sp>
        <p:nvSpPr>
          <p:cNvPr id="228" name="Google Shape;228;p29"/>
          <p:cNvSpPr txBox="1"/>
          <p:nvPr/>
        </p:nvSpPr>
        <p:spPr>
          <a:xfrm>
            <a:off x="6938700" y="4602300"/>
            <a:ext cx="174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August 5th, 2021</a:t>
            </a:r>
            <a:endParaRPr>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Steps to Build and Deploy Stock Analysis and Selection Tool</a:t>
            </a:r>
            <a:endParaRPr/>
          </a:p>
        </p:txBody>
      </p:sp>
      <p:sp>
        <p:nvSpPr>
          <p:cNvPr id="234" name="Google Shape;234;p30"/>
          <p:cNvSpPr txBox="1">
            <a:spLocks noGrp="1"/>
          </p:cNvSpPr>
          <p:nvPr>
            <p:ph type="body" idx="1"/>
          </p:nvPr>
        </p:nvSpPr>
        <p:spPr>
          <a:xfrm>
            <a:off x="729450" y="2318350"/>
            <a:ext cx="7688700" cy="2654400"/>
          </a:xfrm>
          <a:prstGeom prst="rect">
            <a:avLst/>
          </a:prstGeom>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Clr>
                <a:schemeClr val="dk1"/>
              </a:buClr>
              <a:buSzPts val="1400"/>
              <a:buAutoNum type="arabicPeriod"/>
            </a:pPr>
            <a:r>
              <a:rPr lang="en" sz="1400">
                <a:solidFill>
                  <a:schemeClr val="dk1"/>
                </a:solidFill>
              </a:rPr>
              <a:t>Identify hedge funds that are candidates for copying</a:t>
            </a:r>
            <a:endParaRPr sz="1400">
              <a:solidFill>
                <a:schemeClr val="dk1"/>
              </a:solidFill>
            </a:endParaRPr>
          </a:p>
          <a:p>
            <a:pPr marL="457200" lvl="0" indent="-317500" algn="l" rtl="0">
              <a:lnSpc>
                <a:spcPct val="115000"/>
              </a:lnSpc>
              <a:spcBef>
                <a:spcPts val="0"/>
              </a:spcBef>
              <a:spcAft>
                <a:spcPts val="0"/>
              </a:spcAft>
              <a:buClr>
                <a:schemeClr val="dk1"/>
              </a:buClr>
              <a:buSzPts val="1400"/>
              <a:buAutoNum type="arabicPeriod"/>
            </a:pPr>
            <a:r>
              <a:rPr lang="en" sz="1400">
                <a:solidFill>
                  <a:schemeClr val="dk1"/>
                </a:solidFill>
              </a:rPr>
              <a:t>Build relational database to store data (e.g., 13F data, stock ticker data)</a:t>
            </a:r>
            <a:endParaRPr sz="1400">
              <a:solidFill>
                <a:schemeClr val="dk1"/>
              </a:solidFill>
            </a:endParaRPr>
          </a:p>
          <a:p>
            <a:pPr marL="457200" lvl="0" indent="-317500" algn="l" rtl="0">
              <a:lnSpc>
                <a:spcPct val="115000"/>
              </a:lnSpc>
              <a:spcBef>
                <a:spcPts val="0"/>
              </a:spcBef>
              <a:spcAft>
                <a:spcPts val="0"/>
              </a:spcAft>
              <a:buClr>
                <a:schemeClr val="dk1"/>
              </a:buClr>
              <a:buSzPts val="1400"/>
              <a:buAutoNum type="arabicPeriod"/>
            </a:pPr>
            <a:r>
              <a:rPr lang="en" sz="1400">
                <a:solidFill>
                  <a:schemeClr val="dk1"/>
                </a:solidFill>
              </a:rPr>
              <a:t>Use python package to pull 13F filing data from EDGAR into relational database</a:t>
            </a:r>
            <a:endParaRPr sz="1400">
              <a:solidFill>
                <a:schemeClr val="dk1"/>
              </a:solidFill>
            </a:endParaRPr>
          </a:p>
          <a:p>
            <a:pPr marL="457200" lvl="0" indent="-317500" algn="l" rtl="0">
              <a:lnSpc>
                <a:spcPct val="115000"/>
              </a:lnSpc>
              <a:spcBef>
                <a:spcPts val="0"/>
              </a:spcBef>
              <a:spcAft>
                <a:spcPts val="0"/>
              </a:spcAft>
              <a:buClr>
                <a:schemeClr val="dk1"/>
              </a:buClr>
              <a:buSzPts val="1400"/>
              <a:buAutoNum type="arabicPeriod"/>
            </a:pPr>
            <a:r>
              <a:rPr lang="en" sz="1400">
                <a:solidFill>
                  <a:schemeClr val="dk1"/>
                </a:solidFill>
              </a:rPr>
              <a:t>Identify stocks to consider for investment by querying database for highest-ranked stocks</a:t>
            </a:r>
            <a:endParaRPr sz="1400">
              <a:solidFill>
                <a:schemeClr val="dk1"/>
              </a:solidFill>
            </a:endParaRPr>
          </a:p>
          <a:p>
            <a:pPr marL="457200" lvl="0" indent="-317500" algn="l" rtl="0">
              <a:lnSpc>
                <a:spcPct val="115000"/>
              </a:lnSpc>
              <a:spcBef>
                <a:spcPts val="0"/>
              </a:spcBef>
              <a:spcAft>
                <a:spcPts val="0"/>
              </a:spcAft>
              <a:buClr>
                <a:schemeClr val="dk1"/>
              </a:buClr>
              <a:buSzPts val="1400"/>
              <a:buAutoNum type="arabicPeriod"/>
            </a:pPr>
            <a:r>
              <a:rPr lang="en" sz="1400">
                <a:solidFill>
                  <a:schemeClr val="dk1"/>
                </a:solidFill>
              </a:rPr>
              <a:t>Assess performance of target stocks during lag between end of quarter and 13F filing</a:t>
            </a:r>
            <a:endParaRPr sz="1400">
              <a:solidFill>
                <a:schemeClr val="dk1"/>
              </a:solidFill>
            </a:endParaRPr>
          </a:p>
          <a:p>
            <a:pPr marL="457200" lvl="0" indent="-317500" algn="l" rtl="0">
              <a:lnSpc>
                <a:spcPct val="115000"/>
              </a:lnSpc>
              <a:spcBef>
                <a:spcPts val="0"/>
              </a:spcBef>
              <a:spcAft>
                <a:spcPts val="0"/>
              </a:spcAft>
              <a:buClr>
                <a:schemeClr val="dk1"/>
              </a:buClr>
              <a:buSzPts val="1400"/>
              <a:buAutoNum type="arabicPeriod"/>
            </a:pPr>
            <a:r>
              <a:rPr lang="en" sz="1400">
                <a:solidFill>
                  <a:schemeClr val="dk1"/>
                </a:solidFill>
              </a:rPr>
              <a:t>Produce scored list of suggested stocks for investment</a:t>
            </a:r>
            <a:endParaRPr sz="1400">
              <a:solidFill>
                <a:schemeClr val="dk1"/>
              </a:solidFill>
            </a:endParaRPr>
          </a:p>
          <a:p>
            <a:pPr marL="0" lvl="0" indent="0" algn="l" rtl="0">
              <a:lnSpc>
                <a:spcPct val="115000"/>
              </a:lnSpc>
              <a:spcBef>
                <a:spcPts val="1200"/>
              </a:spcBef>
              <a:spcAft>
                <a:spcPts val="1200"/>
              </a:spcAft>
              <a:buNone/>
            </a:pPr>
            <a:endParaRPr sz="1400">
              <a:solidFill>
                <a:schemeClr val="dk1"/>
              </a:solidFill>
            </a:endParaRPr>
          </a:p>
        </p:txBody>
      </p:sp>
      <p:sp>
        <p:nvSpPr>
          <p:cNvPr id="235" name="Google Shape;235;p30"/>
          <p:cNvSpPr txBox="1">
            <a:spLocks noGrp="1"/>
          </p:cNvSpPr>
          <p:nvPr>
            <p:ph type="subTitle" idx="4294967295"/>
          </p:nvPr>
        </p:nvSpPr>
        <p:spPr>
          <a:xfrm>
            <a:off x="159876" y="63375"/>
            <a:ext cx="6012300" cy="54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t>By: David Lifschitz, Judah Levy, Yaakov Bienstock, and Sam Drazin</a:t>
            </a:r>
            <a:endParaRPr/>
          </a:p>
        </p:txBody>
      </p:sp>
      <p:sp>
        <p:nvSpPr>
          <p:cNvPr id="236" name="Google Shape;236;p30"/>
          <p:cNvSpPr txBox="1"/>
          <p:nvPr/>
        </p:nvSpPr>
        <p:spPr>
          <a:xfrm>
            <a:off x="7002075" y="63375"/>
            <a:ext cx="174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1"/>
                </a:solidFill>
                <a:latin typeface="Lato"/>
                <a:ea typeface="Lato"/>
                <a:cs typeface="Lato"/>
                <a:sym typeface="Lato"/>
              </a:rPr>
              <a:t>August 5th, 2021</a:t>
            </a:r>
            <a:endParaRPr>
              <a:solidFill>
                <a:schemeClr val="accen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40"/>
        <p:cNvGrpSpPr/>
        <p:nvPr/>
      </p:nvGrpSpPr>
      <p:grpSpPr>
        <a:xfrm>
          <a:off x="0" y="0"/>
          <a:ext cx="0" cy="0"/>
          <a:chOff x="0" y="0"/>
          <a:chExt cx="0" cy="0"/>
        </a:xfrm>
      </p:grpSpPr>
      <p:sp>
        <p:nvSpPr>
          <p:cNvPr id="241" name="Google Shape;241;p31"/>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400"/>
              <a:t>System and Architecture Diagram</a:t>
            </a:r>
            <a:endParaRPr sz="2400"/>
          </a:p>
        </p:txBody>
      </p:sp>
      <p:pic>
        <p:nvPicPr>
          <p:cNvPr id="242" name="Google Shape;242;p31"/>
          <p:cNvPicPr preferRelativeResize="0"/>
          <p:nvPr/>
        </p:nvPicPr>
        <p:blipFill>
          <a:blip r:embed="rId3">
            <a:alphaModFix/>
          </a:blip>
          <a:stretch>
            <a:fillRect/>
          </a:stretch>
        </p:blipFill>
        <p:spPr>
          <a:xfrm>
            <a:off x="837050" y="590225"/>
            <a:ext cx="6914783" cy="4185450"/>
          </a:xfrm>
          <a:prstGeom prst="rect">
            <a:avLst/>
          </a:prstGeom>
          <a:noFill/>
          <a:ln>
            <a:noFill/>
          </a:ln>
        </p:spPr>
      </p:pic>
      <p:sp>
        <p:nvSpPr>
          <p:cNvPr id="243" name="Google Shape;243;p31"/>
          <p:cNvSpPr txBox="1">
            <a:spLocks noGrp="1"/>
          </p:cNvSpPr>
          <p:nvPr>
            <p:ph type="body" idx="1"/>
          </p:nvPr>
        </p:nvSpPr>
        <p:spPr>
          <a:xfrm>
            <a:off x="138751" y="4714125"/>
            <a:ext cx="6012300" cy="54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t>By: David Lifschitz, Judah Levy, Yaakov Bienstock, and Sam Drazin</a:t>
            </a:r>
            <a:endParaRPr/>
          </a:p>
        </p:txBody>
      </p:sp>
      <p:sp>
        <p:nvSpPr>
          <p:cNvPr id="244" name="Google Shape;244;p31"/>
          <p:cNvSpPr txBox="1"/>
          <p:nvPr/>
        </p:nvSpPr>
        <p:spPr>
          <a:xfrm>
            <a:off x="6938700" y="4714125"/>
            <a:ext cx="174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1"/>
                </a:solidFill>
                <a:latin typeface="Lato"/>
                <a:ea typeface="Lato"/>
                <a:cs typeface="Lato"/>
                <a:sym typeface="Lato"/>
              </a:rPr>
              <a:t>August 5th, 2021</a:t>
            </a:r>
            <a:endParaRPr>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Introduction</a:t>
            </a:r>
            <a:endParaRPr/>
          </a:p>
        </p:txBody>
      </p:sp>
      <p:sp>
        <p:nvSpPr>
          <p:cNvPr id="94" name="Google Shape;94;p14"/>
          <p:cNvSpPr txBox="1">
            <a:spLocks noGrp="1"/>
          </p:cNvSpPr>
          <p:nvPr>
            <p:ph type="subTitle" idx="4294967295"/>
          </p:nvPr>
        </p:nvSpPr>
        <p:spPr>
          <a:xfrm>
            <a:off x="138751" y="4602300"/>
            <a:ext cx="6012300" cy="54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solidFill>
                  <a:schemeClr val="lt1"/>
                </a:solidFill>
              </a:rPr>
              <a:t>By: David Lifschitz, Judah Levy, Yaakov Bienstock, and Sam Drazin</a:t>
            </a:r>
            <a:endParaRPr>
              <a:solidFill>
                <a:schemeClr val="lt1"/>
              </a:solidFill>
            </a:endParaRPr>
          </a:p>
        </p:txBody>
      </p:sp>
      <p:sp>
        <p:nvSpPr>
          <p:cNvPr id="95" name="Google Shape;95;p14"/>
          <p:cNvSpPr txBox="1"/>
          <p:nvPr/>
        </p:nvSpPr>
        <p:spPr>
          <a:xfrm>
            <a:off x="6938700" y="4602300"/>
            <a:ext cx="1749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lt1"/>
                </a:solidFill>
                <a:latin typeface="Lato"/>
                <a:ea typeface="Lato"/>
                <a:cs typeface="Lato"/>
                <a:sym typeface="Lato"/>
              </a:rPr>
              <a:t>August 5th, 2021</a:t>
            </a:r>
            <a:endParaRPr sz="13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48"/>
        <p:cNvGrpSpPr/>
        <p:nvPr/>
      </p:nvGrpSpPr>
      <p:grpSpPr>
        <a:xfrm>
          <a:off x="0" y="0"/>
          <a:ext cx="0" cy="0"/>
          <a:chOff x="0" y="0"/>
          <a:chExt cx="0" cy="0"/>
        </a:xfrm>
      </p:grpSpPr>
      <p:sp>
        <p:nvSpPr>
          <p:cNvPr id="249" name="Google Shape;249;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1. Identify Hedge Funds That Are Candidates For Copying</a:t>
            </a:r>
            <a:endParaRPr/>
          </a:p>
        </p:txBody>
      </p:sp>
      <p:sp>
        <p:nvSpPr>
          <p:cNvPr id="250" name="Google Shape;250;p32"/>
          <p:cNvSpPr txBox="1">
            <a:spLocks noGrp="1"/>
          </p:cNvSpPr>
          <p:nvPr>
            <p:ph type="body" idx="1"/>
          </p:nvPr>
        </p:nvSpPr>
        <p:spPr>
          <a:xfrm>
            <a:off x="729450" y="2278325"/>
            <a:ext cx="7688700" cy="2486100"/>
          </a:xfrm>
          <a:prstGeom prst="rect">
            <a:avLst/>
          </a:prstGeom>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Clr>
                <a:schemeClr val="dk1"/>
              </a:buClr>
              <a:buSzPts val="1400"/>
              <a:buChar char="●"/>
            </a:pPr>
            <a:r>
              <a:rPr lang="en" sz="1400">
                <a:solidFill>
                  <a:schemeClr val="dk1"/>
                </a:solidFill>
              </a:rPr>
              <a:t>Focus on hedge funds with:</a:t>
            </a:r>
            <a:endParaRPr sz="1400">
              <a:solidFill>
                <a:schemeClr val="dk1"/>
              </a:solidFill>
            </a:endParaRPr>
          </a:p>
          <a:p>
            <a:pPr marL="914400" lvl="1" indent="-317500" algn="l" rtl="0">
              <a:spcBef>
                <a:spcPts val="0"/>
              </a:spcBef>
              <a:spcAft>
                <a:spcPts val="0"/>
              </a:spcAft>
              <a:buClr>
                <a:schemeClr val="dk1"/>
              </a:buClr>
              <a:buSzPts val="1400"/>
              <a:buChar char="○"/>
            </a:pPr>
            <a:r>
              <a:rPr lang="en" sz="1400">
                <a:solidFill>
                  <a:schemeClr val="dk1"/>
                </a:solidFill>
              </a:rPr>
              <a:t>a proven track record</a:t>
            </a:r>
            <a:endParaRPr sz="1400">
              <a:solidFill>
                <a:schemeClr val="dk1"/>
              </a:solidFill>
            </a:endParaRPr>
          </a:p>
          <a:p>
            <a:pPr marL="914400" lvl="1" indent="-317500" algn="l" rtl="0">
              <a:spcBef>
                <a:spcPts val="0"/>
              </a:spcBef>
              <a:spcAft>
                <a:spcPts val="0"/>
              </a:spcAft>
              <a:buClr>
                <a:schemeClr val="dk1"/>
              </a:buClr>
              <a:buSzPts val="1400"/>
              <a:buChar char="○"/>
            </a:pPr>
            <a:r>
              <a:rPr lang="en" sz="1400">
                <a:solidFill>
                  <a:schemeClr val="dk1"/>
                </a:solidFill>
              </a:rPr>
              <a:t>low turnover - to help overcome the 13F filing lag</a:t>
            </a:r>
            <a:endParaRPr sz="1400">
              <a:solidFill>
                <a:schemeClr val="dk1"/>
              </a:solidFill>
            </a:endParaRPr>
          </a:p>
          <a:p>
            <a:pPr marL="914400" lvl="1" indent="-317500" algn="l" rtl="0">
              <a:spcBef>
                <a:spcPts val="0"/>
              </a:spcBef>
              <a:spcAft>
                <a:spcPts val="0"/>
              </a:spcAft>
              <a:buClr>
                <a:schemeClr val="dk1"/>
              </a:buClr>
              <a:buSzPts val="1400"/>
              <a:buChar char="○"/>
            </a:pPr>
            <a:r>
              <a:rPr lang="en" sz="1400">
                <a:solidFill>
                  <a:schemeClr val="dk1"/>
                </a:solidFill>
              </a:rPr>
              <a:t>long-biased strategy (only long positions reported in 13F)</a:t>
            </a:r>
            <a:endParaRPr sz="1400">
              <a:solidFill>
                <a:schemeClr val="dk1"/>
              </a:solidFill>
            </a:endParaRPr>
          </a:p>
        </p:txBody>
      </p:sp>
      <p:pic>
        <p:nvPicPr>
          <p:cNvPr id="251" name="Google Shape;251;p32"/>
          <p:cNvPicPr preferRelativeResize="0"/>
          <p:nvPr/>
        </p:nvPicPr>
        <p:blipFill>
          <a:blip r:embed="rId3">
            <a:alphaModFix/>
          </a:blip>
          <a:stretch>
            <a:fillRect/>
          </a:stretch>
        </p:blipFill>
        <p:spPr>
          <a:xfrm>
            <a:off x="846163" y="3383732"/>
            <a:ext cx="1919025" cy="1759750"/>
          </a:xfrm>
          <a:prstGeom prst="rect">
            <a:avLst/>
          </a:prstGeom>
          <a:noFill/>
          <a:ln>
            <a:noFill/>
          </a:ln>
        </p:spPr>
      </p:pic>
      <p:pic>
        <p:nvPicPr>
          <p:cNvPr id="252" name="Google Shape;252;p32"/>
          <p:cNvPicPr preferRelativeResize="0"/>
          <p:nvPr/>
        </p:nvPicPr>
        <p:blipFill>
          <a:blip r:embed="rId4">
            <a:alphaModFix/>
          </a:blip>
          <a:stretch>
            <a:fillRect/>
          </a:stretch>
        </p:blipFill>
        <p:spPr>
          <a:xfrm>
            <a:off x="3277722" y="3852975"/>
            <a:ext cx="2592171" cy="821275"/>
          </a:xfrm>
          <a:prstGeom prst="rect">
            <a:avLst/>
          </a:prstGeom>
          <a:noFill/>
          <a:ln>
            <a:noFill/>
          </a:ln>
        </p:spPr>
      </p:pic>
      <p:pic>
        <p:nvPicPr>
          <p:cNvPr id="253" name="Google Shape;253;p32"/>
          <p:cNvPicPr preferRelativeResize="0"/>
          <p:nvPr/>
        </p:nvPicPr>
        <p:blipFill>
          <a:blip r:embed="rId5">
            <a:alphaModFix/>
          </a:blip>
          <a:stretch>
            <a:fillRect/>
          </a:stretch>
        </p:blipFill>
        <p:spPr>
          <a:xfrm>
            <a:off x="5966600" y="3419828"/>
            <a:ext cx="2700126" cy="1687571"/>
          </a:xfrm>
          <a:prstGeom prst="rect">
            <a:avLst/>
          </a:prstGeom>
          <a:noFill/>
          <a:ln>
            <a:noFill/>
          </a:ln>
        </p:spPr>
      </p:pic>
      <p:sp>
        <p:nvSpPr>
          <p:cNvPr id="254" name="Google Shape;254;p32"/>
          <p:cNvSpPr txBox="1">
            <a:spLocks noGrp="1"/>
          </p:cNvSpPr>
          <p:nvPr>
            <p:ph type="subTitle" idx="4294967295"/>
          </p:nvPr>
        </p:nvSpPr>
        <p:spPr>
          <a:xfrm>
            <a:off x="250551" y="49825"/>
            <a:ext cx="6012300" cy="54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t>By: David Lifschitz, Judah Levy, Yaakov Bienstock, and Sam Drazin</a:t>
            </a:r>
            <a:endParaRPr/>
          </a:p>
        </p:txBody>
      </p:sp>
      <p:sp>
        <p:nvSpPr>
          <p:cNvPr id="255" name="Google Shape;255;p32"/>
          <p:cNvSpPr txBox="1"/>
          <p:nvPr/>
        </p:nvSpPr>
        <p:spPr>
          <a:xfrm>
            <a:off x="7050500" y="49825"/>
            <a:ext cx="174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1"/>
                </a:solidFill>
                <a:latin typeface="Lato"/>
                <a:ea typeface="Lato"/>
                <a:cs typeface="Lato"/>
                <a:sym typeface="Lato"/>
              </a:rPr>
              <a:t>August 5th, 2021</a:t>
            </a:r>
            <a:endParaRPr>
              <a:solidFill>
                <a:schemeClr val="accen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9"/>
        <p:cNvGrpSpPr/>
        <p:nvPr/>
      </p:nvGrpSpPr>
      <p:grpSpPr>
        <a:xfrm>
          <a:off x="0" y="0"/>
          <a:ext cx="0" cy="0"/>
          <a:chOff x="0" y="0"/>
          <a:chExt cx="0" cy="0"/>
        </a:xfrm>
      </p:grpSpPr>
      <p:sp>
        <p:nvSpPr>
          <p:cNvPr id="260" name="Google Shape;260;p33"/>
          <p:cNvSpPr txBox="1">
            <a:spLocks noGrp="1"/>
          </p:cNvSpPr>
          <p:nvPr>
            <p:ph type="title"/>
          </p:nvPr>
        </p:nvSpPr>
        <p:spPr>
          <a:xfrm>
            <a:off x="727650" y="12437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 Build Relational Database to Store Data (e.g., 13F data, stock ticker data)</a:t>
            </a:r>
            <a:endParaRPr/>
          </a:p>
        </p:txBody>
      </p:sp>
      <p:sp>
        <p:nvSpPr>
          <p:cNvPr id="261" name="Google Shape;261;p33"/>
          <p:cNvSpPr txBox="1">
            <a:spLocks noGrp="1"/>
          </p:cNvSpPr>
          <p:nvPr>
            <p:ph type="body" idx="1"/>
          </p:nvPr>
        </p:nvSpPr>
        <p:spPr>
          <a:xfrm>
            <a:off x="488275" y="2105850"/>
            <a:ext cx="7928100" cy="2823000"/>
          </a:xfrm>
          <a:prstGeom prst="rect">
            <a:avLst/>
          </a:prstGeom>
        </p:spPr>
        <p:txBody>
          <a:bodyPr spcFirstLastPara="1" wrap="square" lIns="91425" tIns="91425" rIns="91425" bIns="91425" anchor="t" anchorCtr="0">
            <a:noAutofit/>
          </a:bodyPr>
          <a:lstStyle/>
          <a:p>
            <a:pPr marL="457200" marR="3220843" lvl="0" indent="-317500" algn="l" rtl="0">
              <a:lnSpc>
                <a:spcPct val="115000"/>
              </a:lnSpc>
              <a:spcBef>
                <a:spcPts val="0"/>
              </a:spcBef>
              <a:spcAft>
                <a:spcPts val="0"/>
              </a:spcAft>
              <a:buClr>
                <a:schemeClr val="dk1"/>
              </a:buClr>
              <a:buSzPts val="1400"/>
              <a:buChar char="●"/>
            </a:pPr>
            <a:r>
              <a:rPr lang="en" sz="1400">
                <a:solidFill>
                  <a:schemeClr val="dk1"/>
                </a:solidFill>
              </a:rPr>
              <a:t>Once hedge funds have been identified, build database to store and manipulate hedge fund data including historical 13F filings</a:t>
            </a:r>
            <a:endParaRPr sz="1400">
              <a:solidFill>
                <a:schemeClr val="dk1"/>
              </a:solidFill>
            </a:endParaRPr>
          </a:p>
          <a:p>
            <a:pPr marL="457200" marR="3220843" lvl="0" indent="-317500" algn="l" rtl="0">
              <a:lnSpc>
                <a:spcPct val="115000"/>
              </a:lnSpc>
              <a:spcBef>
                <a:spcPts val="0"/>
              </a:spcBef>
              <a:spcAft>
                <a:spcPts val="0"/>
              </a:spcAft>
              <a:buClr>
                <a:schemeClr val="dk1"/>
              </a:buClr>
              <a:buSzPts val="1400"/>
              <a:buChar char="●"/>
            </a:pPr>
            <a:r>
              <a:rPr lang="en" sz="1400">
                <a:solidFill>
                  <a:schemeClr val="dk1"/>
                </a:solidFill>
              </a:rPr>
              <a:t>Build MySQL relational database using Amazon Web Services RDS</a:t>
            </a:r>
            <a:endParaRPr sz="1400">
              <a:solidFill>
                <a:schemeClr val="dk1"/>
              </a:solidFill>
            </a:endParaRPr>
          </a:p>
          <a:p>
            <a:pPr marL="914400" marR="3220843" lvl="1" indent="-304800" algn="l" rtl="0">
              <a:lnSpc>
                <a:spcPct val="115000"/>
              </a:lnSpc>
              <a:spcBef>
                <a:spcPts val="0"/>
              </a:spcBef>
              <a:spcAft>
                <a:spcPts val="0"/>
              </a:spcAft>
              <a:buClr>
                <a:schemeClr val="dk1"/>
              </a:buClr>
              <a:buSzPts val="1200"/>
              <a:buChar char="○"/>
            </a:pPr>
            <a:r>
              <a:rPr lang="en" sz="1200">
                <a:solidFill>
                  <a:schemeClr val="dk1"/>
                </a:solidFill>
              </a:rPr>
              <a:t>A relational database is a collection of pieces of data with a relationship between them, organized in a table</a:t>
            </a:r>
            <a:endParaRPr sz="1200">
              <a:solidFill>
                <a:schemeClr val="dk1"/>
              </a:solidFill>
            </a:endParaRPr>
          </a:p>
          <a:p>
            <a:pPr marL="914400" marR="3220843" lvl="1" indent="-304800" algn="l" rtl="0">
              <a:lnSpc>
                <a:spcPct val="115000"/>
              </a:lnSpc>
              <a:spcBef>
                <a:spcPts val="0"/>
              </a:spcBef>
              <a:spcAft>
                <a:spcPts val="0"/>
              </a:spcAft>
              <a:buClr>
                <a:schemeClr val="dk1"/>
              </a:buClr>
              <a:buSzPts val="1200"/>
              <a:buChar char="○"/>
            </a:pPr>
            <a:r>
              <a:rPr lang="en" sz="1200">
                <a:solidFill>
                  <a:schemeClr val="dk1"/>
                </a:solidFill>
              </a:rPr>
              <a:t>Hedge funds’ data is best stored in a relational database</a:t>
            </a:r>
            <a:endParaRPr sz="1200">
              <a:solidFill>
                <a:schemeClr val="dk1"/>
              </a:solidFill>
            </a:endParaRPr>
          </a:p>
          <a:p>
            <a:pPr marL="457200" marR="3220843" lvl="0" indent="-317500" algn="l" rtl="0">
              <a:lnSpc>
                <a:spcPct val="115000"/>
              </a:lnSpc>
              <a:spcBef>
                <a:spcPts val="0"/>
              </a:spcBef>
              <a:spcAft>
                <a:spcPts val="0"/>
              </a:spcAft>
              <a:buClr>
                <a:schemeClr val="dk1"/>
              </a:buClr>
              <a:buSzPts val="1400"/>
              <a:buChar char="●"/>
            </a:pPr>
            <a:r>
              <a:rPr lang="en" sz="1400">
                <a:solidFill>
                  <a:schemeClr val="dk1"/>
                </a:solidFill>
              </a:rPr>
              <a:t>Requirements:</a:t>
            </a:r>
            <a:endParaRPr sz="1400">
              <a:solidFill>
                <a:schemeClr val="dk1"/>
              </a:solidFill>
            </a:endParaRPr>
          </a:p>
          <a:p>
            <a:pPr marL="914400" marR="3220843" lvl="1" indent="-304800" algn="l" rtl="0">
              <a:lnSpc>
                <a:spcPct val="115000"/>
              </a:lnSpc>
              <a:spcBef>
                <a:spcPts val="0"/>
              </a:spcBef>
              <a:spcAft>
                <a:spcPts val="0"/>
              </a:spcAft>
              <a:buClr>
                <a:schemeClr val="dk1"/>
              </a:buClr>
              <a:buSzPts val="1200"/>
              <a:buChar char="○"/>
            </a:pPr>
            <a:r>
              <a:rPr lang="en" sz="1200">
                <a:solidFill>
                  <a:schemeClr val="dk1"/>
                </a:solidFill>
              </a:rPr>
              <a:t>MySQL </a:t>
            </a:r>
            <a:endParaRPr sz="1200">
              <a:solidFill>
                <a:schemeClr val="dk1"/>
              </a:solidFill>
            </a:endParaRPr>
          </a:p>
          <a:p>
            <a:pPr marL="914400" marR="3220843" lvl="1" indent="-304800" algn="l" rtl="0">
              <a:lnSpc>
                <a:spcPct val="115000"/>
              </a:lnSpc>
              <a:spcBef>
                <a:spcPts val="0"/>
              </a:spcBef>
              <a:spcAft>
                <a:spcPts val="0"/>
              </a:spcAft>
              <a:buClr>
                <a:schemeClr val="dk1"/>
              </a:buClr>
              <a:buSzPts val="1200"/>
              <a:buChar char="○"/>
            </a:pPr>
            <a:r>
              <a:rPr lang="en" sz="1200">
                <a:solidFill>
                  <a:schemeClr val="dk1"/>
                </a:solidFill>
              </a:rPr>
              <a:t>AWS account (or a similar service)</a:t>
            </a:r>
            <a:endParaRPr sz="1200">
              <a:solidFill>
                <a:schemeClr val="dk1"/>
              </a:solidFill>
            </a:endParaRPr>
          </a:p>
        </p:txBody>
      </p:sp>
      <p:pic>
        <p:nvPicPr>
          <p:cNvPr id="262" name="Google Shape;262;p33"/>
          <p:cNvPicPr preferRelativeResize="0"/>
          <p:nvPr/>
        </p:nvPicPr>
        <p:blipFill>
          <a:blip r:embed="rId3">
            <a:alphaModFix/>
          </a:blip>
          <a:stretch>
            <a:fillRect/>
          </a:stretch>
        </p:blipFill>
        <p:spPr>
          <a:xfrm>
            <a:off x="5250425" y="2061450"/>
            <a:ext cx="3724126" cy="2034550"/>
          </a:xfrm>
          <a:prstGeom prst="rect">
            <a:avLst/>
          </a:prstGeom>
          <a:noFill/>
          <a:ln>
            <a:noFill/>
          </a:ln>
        </p:spPr>
      </p:pic>
      <p:sp>
        <p:nvSpPr>
          <p:cNvPr id="263" name="Google Shape;263;p33"/>
          <p:cNvSpPr txBox="1"/>
          <p:nvPr/>
        </p:nvSpPr>
        <p:spPr>
          <a:xfrm>
            <a:off x="5130050" y="4042275"/>
            <a:ext cx="3156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Lato"/>
                <a:ea typeface="Lato"/>
                <a:cs typeface="Lato"/>
                <a:sym typeface="Lato"/>
              </a:rPr>
              <a:t>Example of MySQL database</a:t>
            </a:r>
            <a:endParaRPr sz="900">
              <a:latin typeface="Lato"/>
              <a:ea typeface="Lato"/>
              <a:cs typeface="Lato"/>
              <a:sym typeface="Lato"/>
            </a:endParaRPr>
          </a:p>
        </p:txBody>
      </p:sp>
      <p:sp>
        <p:nvSpPr>
          <p:cNvPr id="264" name="Google Shape;264;p33"/>
          <p:cNvSpPr txBox="1">
            <a:spLocks noGrp="1"/>
          </p:cNvSpPr>
          <p:nvPr>
            <p:ph type="subTitle" idx="4294967295"/>
          </p:nvPr>
        </p:nvSpPr>
        <p:spPr>
          <a:xfrm>
            <a:off x="297526" y="0"/>
            <a:ext cx="6012300" cy="54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t>By: David Lifschitz, Judah Levy, Yaakov Bienstock, and Sam Drazin</a:t>
            </a:r>
            <a:endParaRPr/>
          </a:p>
        </p:txBody>
      </p:sp>
      <p:sp>
        <p:nvSpPr>
          <p:cNvPr id="265" name="Google Shape;265;p33"/>
          <p:cNvSpPr txBox="1"/>
          <p:nvPr/>
        </p:nvSpPr>
        <p:spPr>
          <a:xfrm>
            <a:off x="7097475" y="0"/>
            <a:ext cx="174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1"/>
                </a:solidFill>
                <a:latin typeface="Lato"/>
                <a:ea typeface="Lato"/>
                <a:cs typeface="Lato"/>
                <a:sym typeface="Lato"/>
              </a:rPr>
              <a:t>August 5th, 2021</a:t>
            </a:r>
            <a:endParaRPr>
              <a:solidFill>
                <a:schemeClr val="accen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9"/>
        <p:cNvGrpSpPr/>
        <p:nvPr/>
      </p:nvGrpSpPr>
      <p:grpSpPr>
        <a:xfrm>
          <a:off x="0" y="0"/>
          <a:ext cx="0" cy="0"/>
          <a:chOff x="0" y="0"/>
          <a:chExt cx="0" cy="0"/>
        </a:xfrm>
      </p:grpSpPr>
      <p:sp>
        <p:nvSpPr>
          <p:cNvPr id="270" name="Google Shape;270;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Use Python Package to Pull 13F Filing Data from EDGAR Into Relational Database</a:t>
            </a:r>
            <a:endParaRPr/>
          </a:p>
        </p:txBody>
      </p:sp>
      <p:sp>
        <p:nvSpPr>
          <p:cNvPr id="271" name="Google Shape;271;p34"/>
          <p:cNvSpPr txBox="1">
            <a:spLocks noGrp="1"/>
          </p:cNvSpPr>
          <p:nvPr>
            <p:ph type="body" idx="1"/>
          </p:nvPr>
        </p:nvSpPr>
        <p:spPr>
          <a:xfrm>
            <a:off x="729450" y="2095500"/>
            <a:ext cx="7688700" cy="25266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a:solidFill>
                  <a:schemeClr val="dk1"/>
                </a:solidFill>
              </a:rPr>
              <a:t>Use SEC-API</a:t>
            </a:r>
            <a:r>
              <a:rPr lang="en" sz="1400" baseline="30000">
                <a:solidFill>
                  <a:schemeClr val="dk1"/>
                </a:solidFill>
              </a:rPr>
              <a:t>1</a:t>
            </a:r>
            <a:r>
              <a:rPr lang="en" sz="1400">
                <a:solidFill>
                  <a:schemeClr val="dk1"/>
                </a:solidFill>
              </a:rPr>
              <a:t> Python package to pull 13F filing data</a:t>
            </a:r>
            <a:endParaRPr sz="14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Use the API to query from all SEC filings</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SEC assigns each fund a unique CIK number (Central Index Key)</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Identify each fund’s CIK number to query fund’s filings</a:t>
            </a:r>
            <a:endParaRPr sz="120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a:solidFill>
                  <a:schemeClr val="dk1"/>
                </a:solidFill>
              </a:rPr>
              <a:t>API outputs JSON object with all fund’s holdings</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a:solidFill>
                  <a:schemeClr val="dk1"/>
                </a:solidFill>
              </a:rPr>
              <a:t>Parse through and insert holding into database</a:t>
            </a:r>
            <a:endParaRPr sz="1400">
              <a:solidFill>
                <a:schemeClr val="dk1"/>
              </a:solidFill>
            </a:endParaRPr>
          </a:p>
        </p:txBody>
      </p:sp>
      <p:sp>
        <p:nvSpPr>
          <p:cNvPr id="272" name="Google Shape;272;p34"/>
          <p:cNvSpPr txBox="1"/>
          <p:nvPr/>
        </p:nvSpPr>
        <p:spPr>
          <a:xfrm>
            <a:off x="843850" y="4741675"/>
            <a:ext cx="4514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aseline="30000">
                <a:solidFill>
                  <a:schemeClr val="dk1"/>
                </a:solidFill>
                <a:latin typeface="Lato"/>
                <a:ea typeface="Lato"/>
                <a:cs typeface="Lato"/>
                <a:sym typeface="Lato"/>
              </a:rPr>
              <a:t>1</a:t>
            </a:r>
            <a:r>
              <a:rPr lang="en" sz="1000">
                <a:solidFill>
                  <a:schemeClr val="dk1"/>
                </a:solidFill>
                <a:latin typeface="Lato"/>
                <a:ea typeface="Lato"/>
                <a:cs typeface="Lato"/>
                <a:sym typeface="Lato"/>
              </a:rPr>
              <a:t>https://pypi.org/project/sec-api/</a:t>
            </a:r>
            <a:endParaRPr sz="1000">
              <a:solidFill>
                <a:schemeClr val="dk1"/>
              </a:solidFill>
              <a:latin typeface="Lato"/>
              <a:ea typeface="Lato"/>
              <a:cs typeface="Lato"/>
              <a:sym typeface="Lato"/>
            </a:endParaRPr>
          </a:p>
        </p:txBody>
      </p:sp>
      <p:pic>
        <p:nvPicPr>
          <p:cNvPr id="273" name="Google Shape;273;p34"/>
          <p:cNvPicPr preferRelativeResize="0"/>
          <p:nvPr/>
        </p:nvPicPr>
        <p:blipFill>
          <a:blip r:embed="rId3">
            <a:alphaModFix/>
          </a:blip>
          <a:stretch>
            <a:fillRect/>
          </a:stretch>
        </p:blipFill>
        <p:spPr>
          <a:xfrm>
            <a:off x="5672150" y="3626850"/>
            <a:ext cx="2967775" cy="1157075"/>
          </a:xfrm>
          <a:prstGeom prst="rect">
            <a:avLst/>
          </a:prstGeom>
          <a:noFill/>
          <a:ln>
            <a:noFill/>
          </a:ln>
        </p:spPr>
      </p:pic>
      <p:sp>
        <p:nvSpPr>
          <p:cNvPr id="274" name="Google Shape;274;p34"/>
          <p:cNvSpPr txBox="1">
            <a:spLocks noGrp="1"/>
          </p:cNvSpPr>
          <p:nvPr>
            <p:ph type="subTitle" idx="4294967295"/>
          </p:nvPr>
        </p:nvSpPr>
        <p:spPr>
          <a:xfrm>
            <a:off x="299326" y="0"/>
            <a:ext cx="6012300" cy="54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t>By: David Lifschitz, Judah Levy, Yaakov Bienstock, and Sam Drazin</a:t>
            </a:r>
            <a:endParaRPr/>
          </a:p>
        </p:txBody>
      </p:sp>
      <p:sp>
        <p:nvSpPr>
          <p:cNvPr id="275" name="Google Shape;275;p34"/>
          <p:cNvSpPr txBox="1"/>
          <p:nvPr/>
        </p:nvSpPr>
        <p:spPr>
          <a:xfrm>
            <a:off x="7099275" y="0"/>
            <a:ext cx="174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1"/>
                </a:solidFill>
                <a:latin typeface="Lato"/>
                <a:ea typeface="Lato"/>
                <a:cs typeface="Lato"/>
                <a:sym typeface="Lato"/>
              </a:rPr>
              <a:t>August 5th, 2021</a:t>
            </a:r>
            <a:endParaRPr>
              <a:solidFill>
                <a:schemeClr val="accen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9"/>
        <p:cNvGrpSpPr/>
        <p:nvPr/>
      </p:nvGrpSpPr>
      <p:grpSpPr>
        <a:xfrm>
          <a:off x="0" y="0"/>
          <a:ext cx="0" cy="0"/>
          <a:chOff x="0" y="0"/>
          <a:chExt cx="0" cy="0"/>
        </a:xfrm>
      </p:grpSpPr>
      <p:sp>
        <p:nvSpPr>
          <p:cNvPr id="280" name="Google Shape;280;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4. Identify Stocks to Consider for Investment by Querying Database for Highest-Ranked Stocks</a:t>
            </a:r>
            <a:endParaRPr/>
          </a:p>
          <a:p>
            <a:pPr marL="0" lvl="0" indent="0" algn="l" rtl="0">
              <a:spcBef>
                <a:spcPts val="0"/>
              </a:spcBef>
              <a:spcAft>
                <a:spcPts val="0"/>
              </a:spcAft>
              <a:buNone/>
            </a:pPr>
            <a:endParaRPr/>
          </a:p>
        </p:txBody>
      </p:sp>
      <p:sp>
        <p:nvSpPr>
          <p:cNvPr id="281" name="Google Shape;281;p35"/>
          <p:cNvSpPr txBox="1">
            <a:spLocks noGrp="1"/>
          </p:cNvSpPr>
          <p:nvPr>
            <p:ph type="body" idx="1"/>
          </p:nvPr>
        </p:nvSpPr>
        <p:spPr>
          <a:xfrm>
            <a:off x="727650" y="2287125"/>
            <a:ext cx="7688700" cy="2261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sz="1400">
                <a:solidFill>
                  <a:schemeClr val="dk1"/>
                </a:solidFill>
              </a:rPr>
              <a:t>Query database for each fund’s top 25 holdings in most recent quarter</a:t>
            </a:r>
            <a:endParaRPr sz="14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Ranked by total value the fund has invested in each holding</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Query also outputs each stock’s turnover from prior to most recent quarter </a:t>
            </a:r>
            <a:endParaRPr sz="1200">
              <a:solidFill>
                <a:schemeClr val="dk1"/>
              </a:solidFill>
            </a:endParaRPr>
          </a:p>
          <a:p>
            <a:pPr marL="457200" lvl="0" indent="-330200" algn="l" rtl="0">
              <a:spcBef>
                <a:spcPts val="0"/>
              </a:spcBef>
              <a:spcAft>
                <a:spcPts val="0"/>
              </a:spcAft>
              <a:buClr>
                <a:schemeClr val="dk1"/>
              </a:buClr>
              <a:buSzPts val="1600"/>
              <a:buChar char="●"/>
            </a:pPr>
            <a:r>
              <a:rPr lang="en" sz="1400">
                <a:solidFill>
                  <a:schemeClr val="dk1"/>
                </a:solidFill>
              </a:rPr>
              <a:t>Assign weight to stock’s position in each fund’s top 25</a:t>
            </a:r>
            <a:endParaRPr sz="14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For example, stocks ranked 1-5 are assigned 5 points, stocks ranked 6-10 are assigned 4 points, etc.</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Average each stock’s weight across all funds</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Return list of top 25 stocks averaged across all funds</a:t>
            </a:r>
            <a:endParaRPr sz="900">
              <a:solidFill>
                <a:schemeClr val="dk1"/>
              </a:solidFill>
            </a:endParaRPr>
          </a:p>
        </p:txBody>
      </p:sp>
      <p:sp>
        <p:nvSpPr>
          <p:cNvPr id="282" name="Google Shape;282;p35"/>
          <p:cNvSpPr txBox="1">
            <a:spLocks noGrp="1"/>
          </p:cNvSpPr>
          <p:nvPr>
            <p:ph type="subTitle" idx="4294967295"/>
          </p:nvPr>
        </p:nvSpPr>
        <p:spPr>
          <a:xfrm>
            <a:off x="138751" y="4721000"/>
            <a:ext cx="6012300" cy="54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t>By: David Lifschitz, Judah Levy, Yaakov Bienstock, and Sam Drazin</a:t>
            </a:r>
            <a:endParaRPr/>
          </a:p>
        </p:txBody>
      </p:sp>
      <p:sp>
        <p:nvSpPr>
          <p:cNvPr id="283" name="Google Shape;283;p35"/>
          <p:cNvSpPr txBox="1"/>
          <p:nvPr/>
        </p:nvSpPr>
        <p:spPr>
          <a:xfrm>
            <a:off x="7186000" y="4721000"/>
            <a:ext cx="174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1"/>
                </a:solidFill>
                <a:latin typeface="Lato"/>
                <a:ea typeface="Lato"/>
                <a:cs typeface="Lato"/>
                <a:sym typeface="Lato"/>
              </a:rPr>
              <a:t>August 5th, 2021</a:t>
            </a:r>
            <a:endParaRPr>
              <a:solidFill>
                <a:schemeClr val="accen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87"/>
        <p:cNvGrpSpPr/>
        <p:nvPr/>
      </p:nvGrpSpPr>
      <p:grpSpPr>
        <a:xfrm>
          <a:off x="0" y="0"/>
          <a:ext cx="0" cy="0"/>
          <a:chOff x="0" y="0"/>
          <a:chExt cx="0" cy="0"/>
        </a:xfrm>
      </p:grpSpPr>
      <p:sp>
        <p:nvSpPr>
          <p:cNvPr id="288" name="Google Shape;288;p36"/>
          <p:cNvSpPr txBox="1">
            <a:spLocks noGrp="1"/>
          </p:cNvSpPr>
          <p:nvPr>
            <p:ph type="title"/>
          </p:nvPr>
        </p:nvSpPr>
        <p:spPr>
          <a:xfrm>
            <a:off x="727650" y="1213475"/>
            <a:ext cx="7688700" cy="535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sz="2300"/>
              <a:t>5. Assess Performance of Target Stocks During Lag Between End of Quarter and 13F Filing Date   </a:t>
            </a:r>
            <a:endParaRPr sz="2300"/>
          </a:p>
        </p:txBody>
      </p:sp>
      <p:sp>
        <p:nvSpPr>
          <p:cNvPr id="289" name="Google Shape;289;p36"/>
          <p:cNvSpPr txBox="1">
            <a:spLocks noGrp="1"/>
          </p:cNvSpPr>
          <p:nvPr>
            <p:ph type="body" idx="1"/>
          </p:nvPr>
        </p:nvSpPr>
        <p:spPr>
          <a:xfrm>
            <a:off x="666400" y="2096825"/>
            <a:ext cx="7688700" cy="2552400"/>
          </a:xfrm>
          <a:prstGeom prst="rect">
            <a:avLst/>
          </a:prstGeom>
        </p:spPr>
        <p:txBody>
          <a:bodyPr spcFirstLastPara="1" wrap="square" lIns="91425" tIns="91425" rIns="91425" bIns="91425" anchor="t" anchorCtr="0">
            <a:normAutofit lnSpcReduction="10000"/>
          </a:bodyPr>
          <a:lstStyle/>
          <a:p>
            <a:pPr marL="457200" marR="2828032" lvl="0" indent="-304800" algn="l" rtl="0">
              <a:lnSpc>
                <a:spcPct val="115000"/>
              </a:lnSpc>
              <a:spcBef>
                <a:spcPts val="0"/>
              </a:spcBef>
              <a:spcAft>
                <a:spcPts val="0"/>
              </a:spcAft>
              <a:buClr>
                <a:schemeClr val="dk1"/>
              </a:buClr>
              <a:buSzPts val="1200"/>
              <a:buChar char="●"/>
            </a:pPr>
            <a:r>
              <a:rPr lang="en" sz="1200">
                <a:solidFill>
                  <a:schemeClr val="dk1"/>
                </a:solidFill>
              </a:rPr>
              <a:t>Run LSTM (Long Short-Term Memory) prediction from end of quarter based on </a:t>
            </a:r>
            <a:r>
              <a:rPr lang="en" sz="1200" u="sng">
                <a:solidFill>
                  <a:schemeClr val="dk1"/>
                </a:solidFill>
                <a:hlinkClick r:id="rId3">
                  <a:extLst>
                    <a:ext uri="{A12FA001-AC4F-418D-AE19-62706E023703}">
                      <ahyp:hlinkClr xmlns:ahyp="http://schemas.microsoft.com/office/drawing/2018/hyperlinkcolor" val="tx"/>
                    </a:ext>
                  </a:extLst>
                </a:hlinkClick>
              </a:rPr>
              <a:t>this tutorial</a:t>
            </a:r>
            <a:r>
              <a:rPr lang="en" sz="1200" baseline="30000">
                <a:solidFill>
                  <a:schemeClr val="dk1"/>
                </a:solidFill>
              </a:rPr>
              <a:t>1</a:t>
            </a:r>
            <a:endParaRPr sz="1200" baseline="30000">
              <a:solidFill>
                <a:schemeClr val="dk1"/>
              </a:solidFill>
            </a:endParaRPr>
          </a:p>
          <a:p>
            <a:pPr marL="914400" marR="2828032" lvl="1" indent="-292100" algn="l" rtl="0">
              <a:spcBef>
                <a:spcPts val="0"/>
              </a:spcBef>
              <a:spcAft>
                <a:spcPts val="0"/>
              </a:spcAft>
              <a:buClr>
                <a:schemeClr val="dk1"/>
              </a:buClr>
              <a:buSzPts val="1000"/>
              <a:buChar char="○"/>
            </a:pPr>
            <a:r>
              <a:rPr lang="en" sz="1000">
                <a:solidFill>
                  <a:schemeClr val="dk1"/>
                </a:solidFill>
              </a:rPr>
              <a:t>LSTM offers precise predictions which can easily be compared to actual stock prices</a:t>
            </a:r>
            <a:endParaRPr sz="1000">
              <a:solidFill>
                <a:schemeClr val="dk1"/>
              </a:solidFill>
            </a:endParaRPr>
          </a:p>
          <a:p>
            <a:pPr marL="914400" marR="2828032" lvl="1" indent="-292100" algn="l" rtl="0">
              <a:lnSpc>
                <a:spcPct val="115000"/>
              </a:lnSpc>
              <a:spcBef>
                <a:spcPts val="0"/>
              </a:spcBef>
              <a:spcAft>
                <a:spcPts val="0"/>
              </a:spcAft>
              <a:buClr>
                <a:schemeClr val="dk1"/>
              </a:buClr>
              <a:buSzPts val="1000"/>
              <a:buChar char="○"/>
            </a:pPr>
            <a:r>
              <a:rPr lang="en" sz="1000">
                <a:solidFill>
                  <a:schemeClr val="dk1"/>
                </a:solidFill>
              </a:rPr>
              <a:t>Gather historical stock price data set from Yahoo Finance</a:t>
            </a:r>
            <a:endParaRPr sz="1000">
              <a:solidFill>
                <a:schemeClr val="dk1"/>
              </a:solidFill>
            </a:endParaRPr>
          </a:p>
          <a:p>
            <a:pPr marL="914400" marR="2828032" lvl="1" indent="-292100" algn="l" rtl="0">
              <a:lnSpc>
                <a:spcPct val="115000"/>
              </a:lnSpc>
              <a:spcBef>
                <a:spcPts val="0"/>
              </a:spcBef>
              <a:spcAft>
                <a:spcPts val="0"/>
              </a:spcAft>
              <a:buClr>
                <a:schemeClr val="dk1"/>
              </a:buClr>
              <a:buSzPts val="1000"/>
              <a:buChar char="○"/>
            </a:pPr>
            <a:r>
              <a:rPr lang="en" sz="1000">
                <a:solidFill>
                  <a:schemeClr val="dk1"/>
                </a:solidFill>
              </a:rPr>
              <a:t>Establishes behaviour of stock prices</a:t>
            </a:r>
            <a:endParaRPr sz="1000">
              <a:solidFill>
                <a:schemeClr val="dk1"/>
              </a:solidFill>
            </a:endParaRPr>
          </a:p>
          <a:p>
            <a:pPr marL="914400" marR="2828032" lvl="1" indent="-292100" algn="l" rtl="0">
              <a:lnSpc>
                <a:spcPct val="115000"/>
              </a:lnSpc>
              <a:spcBef>
                <a:spcPts val="0"/>
              </a:spcBef>
              <a:spcAft>
                <a:spcPts val="0"/>
              </a:spcAft>
              <a:buClr>
                <a:schemeClr val="dk1"/>
              </a:buClr>
              <a:buSzPts val="1000"/>
              <a:buChar char="○"/>
            </a:pPr>
            <a:r>
              <a:rPr lang="en" sz="1000">
                <a:solidFill>
                  <a:schemeClr val="dk1"/>
                </a:solidFill>
              </a:rPr>
              <a:t>Predicts future stock prices based on historical behaviour</a:t>
            </a:r>
            <a:endParaRPr sz="1000">
              <a:solidFill>
                <a:schemeClr val="dk1"/>
              </a:solidFill>
            </a:endParaRPr>
          </a:p>
          <a:p>
            <a:pPr marL="457200" marR="2828032" lvl="0" indent="-304800" algn="l" rtl="0">
              <a:lnSpc>
                <a:spcPct val="115000"/>
              </a:lnSpc>
              <a:spcBef>
                <a:spcPts val="0"/>
              </a:spcBef>
              <a:spcAft>
                <a:spcPts val="0"/>
              </a:spcAft>
              <a:buClr>
                <a:schemeClr val="dk1"/>
              </a:buClr>
              <a:buSzPts val="1200"/>
              <a:buChar char="●"/>
            </a:pPr>
            <a:r>
              <a:rPr lang="en" sz="1200">
                <a:solidFill>
                  <a:schemeClr val="dk1"/>
                </a:solidFill>
              </a:rPr>
              <a:t>Compare predictions to actual stock prices to assess whether investments performed as expected during lag period</a:t>
            </a:r>
            <a:endParaRPr sz="1200">
              <a:solidFill>
                <a:schemeClr val="dk1"/>
              </a:solidFill>
            </a:endParaRPr>
          </a:p>
          <a:p>
            <a:pPr marL="914400" marR="2828032" lvl="1" indent="-292100" algn="l" rtl="0">
              <a:lnSpc>
                <a:spcPct val="115000"/>
              </a:lnSpc>
              <a:spcBef>
                <a:spcPts val="0"/>
              </a:spcBef>
              <a:spcAft>
                <a:spcPts val="0"/>
              </a:spcAft>
              <a:buClr>
                <a:schemeClr val="dk1"/>
              </a:buClr>
              <a:buSzPts val="1000"/>
              <a:buChar char="○"/>
            </a:pPr>
            <a:r>
              <a:rPr lang="en" sz="1000">
                <a:solidFill>
                  <a:schemeClr val="dk1"/>
                </a:solidFill>
              </a:rPr>
              <a:t>LSTM prediction model gives daily predictions</a:t>
            </a:r>
            <a:endParaRPr sz="1000">
              <a:solidFill>
                <a:schemeClr val="dk1"/>
              </a:solidFill>
            </a:endParaRPr>
          </a:p>
          <a:p>
            <a:pPr marL="914400" marR="2828032" lvl="1" indent="-292100" algn="l" rtl="0">
              <a:lnSpc>
                <a:spcPct val="115000"/>
              </a:lnSpc>
              <a:spcBef>
                <a:spcPts val="0"/>
              </a:spcBef>
              <a:spcAft>
                <a:spcPts val="0"/>
              </a:spcAft>
              <a:buClr>
                <a:schemeClr val="dk1"/>
              </a:buClr>
              <a:buSzPts val="1000"/>
              <a:buChar char="○"/>
            </a:pPr>
            <a:r>
              <a:rPr lang="en" sz="1000">
                <a:solidFill>
                  <a:schemeClr val="dk1"/>
                </a:solidFill>
              </a:rPr>
              <a:t>Find difference between predicted stock price and actual stock price on each day</a:t>
            </a:r>
            <a:endParaRPr sz="1000">
              <a:solidFill>
                <a:schemeClr val="dk1"/>
              </a:solidFill>
            </a:endParaRPr>
          </a:p>
          <a:p>
            <a:pPr marL="914400" marR="2828032" lvl="1" indent="-292100" algn="l" rtl="0">
              <a:lnSpc>
                <a:spcPct val="115000"/>
              </a:lnSpc>
              <a:spcBef>
                <a:spcPts val="0"/>
              </a:spcBef>
              <a:spcAft>
                <a:spcPts val="0"/>
              </a:spcAft>
              <a:buClr>
                <a:schemeClr val="dk1"/>
              </a:buClr>
              <a:buSzPts val="1000"/>
              <a:buChar char="○"/>
            </a:pPr>
            <a:r>
              <a:rPr lang="en" sz="1000">
                <a:solidFill>
                  <a:schemeClr val="dk1"/>
                </a:solidFill>
              </a:rPr>
              <a:t>Calculate percent error:</a:t>
            </a:r>
            <a:endParaRPr sz="1000">
              <a:solidFill>
                <a:schemeClr val="dk1"/>
              </a:solidFill>
            </a:endParaRPr>
          </a:p>
        </p:txBody>
      </p:sp>
      <p:pic>
        <p:nvPicPr>
          <p:cNvPr id="290" name="Google Shape;290;p36"/>
          <p:cNvPicPr preferRelativeResize="0"/>
          <p:nvPr/>
        </p:nvPicPr>
        <p:blipFill>
          <a:blip r:embed="rId4">
            <a:alphaModFix/>
          </a:blip>
          <a:stretch>
            <a:fillRect/>
          </a:stretch>
        </p:blipFill>
        <p:spPr>
          <a:xfrm>
            <a:off x="5944000" y="2741711"/>
            <a:ext cx="3200000" cy="1748725"/>
          </a:xfrm>
          <a:prstGeom prst="rect">
            <a:avLst/>
          </a:prstGeom>
          <a:noFill/>
          <a:ln>
            <a:noFill/>
          </a:ln>
        </p:spPr>
      </p:pic>
      <p:sp>
        <p:nvSpPr>
          <p:cNvPr id="291" name="Google Shape;291;p36"/>
          <p:cNvSpPr txBox="1"/>
          <p:nvPr/>
        </p:nvSpPr>
        <p:spPr>
          <a:xfrm>
            <a:off x="5944011" y="4403013"/>
            <a:ext cx="2411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Lato"/>
                <a:ea typeface="Lato"/>
                <a:cs typeface="Lato"/>
                <a:sym typeface="Lato"/>
              </a:rPr>
              <a:t>Example of LSTM prediction</a:t>
            </a:r>
            <a:endParaRPr sz="1000">
              <a:latin typeface="Lato"/>
              <a:ea typeface="Lato"/>
              <a:cs typeface="Lato"/>
              <a:sym typeface="Lato"/>
            </a:endParaRPr>
          </a:p>
        </p:txBody>
      </p:sp>
      <p:sp>
        <p:nvSpPr>
          <p:cNvPr id="292" name="Google Shape;292;p36"/>
          <p:cNvSpPr txBox="1"/>
          <p:nvPr/>
        </p:nvSpPr>
        <p:spPr>
          <a:xfrm>
            <a:off x="729450" y="4835425"/>
            <a:ext cx="6526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aseline="30000">
                <a:solidFill>
                  <a:schemeClr val="dk1"/>
                </a:solidFill>
                <a:latin typeface="Lato"/>
                <a:ea typeface="Lato"/>
                <a:cs typeface="Lato"/>
                <a:sym typeface="Lato"/>
              </a:rPr>
              <a:t>1</a:t>
            </a:r>
            <a:r>
              <a:rPr lang="en" sz="1000">
                <a:solidFill>
                  <a:schemeClr val="dk1"/>
                </a:solidFill>
                <a:latin typeface="Lato"/>
                <a:ea typeface="Lato"/>
                <a:cs typeface="Lato"/>
                <a:sym typeface="Lato"/>
              </a:rPr>
              <a:t>https://www.datasciencecentral.com/profiles/blogs/stock-price-prediction-using-lstm-long-short-term-memory</a:t>
            </a:r>
            <a:endParaRPr sz="1000">
              <a:solidFill>
                <a:schemeClr val="dk1"/>
              </a:solidFill>
              <a:latin typeface="Lato"/>
              <a:ea typeface="Lato"/>
              <a:cs typeface="Lato"/>
              <a:sym typeface="Lato"/>
            </a:endParaRPr>
          </a:p>
        </p:txBody>
      </p:sp>
      <p:graphicFrame>
        <p:nvGraphicFramePr>
          <p:cNvPr id="293" name="Google Shape;293;p36"/>
          <p:cNvGraphicFramePr/>
          <p:nvPr/>
        </p:nvGraphicFramePr>
        <p:xfrm>
          <a:off x="3058638" y="4071225"/>
          <a:ext cx="1638225" cy="670500"/>
        </p:xfrm>
        <a:graphic>
          <a:graphicData uri="http://schemas.openxmlformats.org/drawingml/2006/table">
            <a:tbl>
              <a:tblPr>
                <a:noFill/>
                <a:tableStyleId>{7828BF43-B635-4846-8E52-A15838885B78}</a:tableStyleId>
              </a:tblPr>
              <a:tblGrid>
                <a:gridCol w="1638225">
                  <a:extLst>
                    <a:ext uri="{9D8B030D-6E8A-4147-A177-3AD203B41FA5}">
                      <a16:colId xmlns:a16="http://schemas.microsoft.com/office/drawing/2014/main" val="20000"/>
                    </a:ext>
                  </a:extLst>
                </a:gridCol>
              </a:tblGrid>
              <a:tr h="302225">
                <a:tc>
                  <a:txBody>
                    <a:bodyPr/>
                    <a:lstStyle/>
                    <a:p>
                      <a:pPr marL="0" lvl="0" indent="0" algn="ctr" rtl="0">
                        <a:spcBef>
                          <a:spcPts val="0"/>
                        </a:spcBef>
                        <a:spcAft>
                          <a:spcPts val="0"/>
                        </a:spcAft>
                        <a:buNone/>
                      </a:pPr>
                      <a:r>
                        <a:rPr lang="en" sz="1000">
                          <a:solidFill>
                            <a:schemeClr val="dk1"/>
                          </a:solidFill>
                        </a:rPr>
                        <a:t>100 * (predicted - actual)</a:t>
                      </a:r>
                      <a:endParaRPr sz="10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02225">
                <a:tc>
                  <a:txBody>
                    <a:bodyPr/>
                    <a:lstStyle/>
                    <a:p>
                      <a:pPr marL="0" lvl="0" indent="0" algn="ctr" rtl="0">
                        <a:spcBef>
                          <a:spcPts val="0"/>
                        </a:spcBef>
                        <a:spcAft>
                          <a:spcPts val="0"/>
                        </a:spcAft>
                        <a:buNone/>
                      </a:pPr>
                      <a:r>
                        <a:rPr lang="en" sz="1000">
                          <a:solidFill>
                            <a:schemeClr val="dk1"/>
                          </a:solidFill>
                        </a:rPr>
                        <a:t>actual</a:t>
                      </a:r>
                      <a:endParaRPr sz="10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94" name="Google Shape;294;p36"/>
          <p:cNvSpPr txBox="1">
            <a:spLocks noGrp="1"/>
          </p:cNvSpPr>
          <p:nvPr>
            <p:ph type="subTitle" idx="4294967295"/>
          </p:nvPr>
        </p:nvSpPr>
        <p:spPr>
          <a:xfrm>
            <a:off x="210651" y="0"/>
            <a:ext cx="6012300" cy="54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t>By: David Lifschitz, Judah Levy, Yaakov Bienstock, and Sam Drazin</a:t>
            </a:r>
            <a:endParaRPr/>
          </a:p>
        </p:txBody>
      </p:sp>
      <p:sp>
        <p:nvSpPr>
          <p:cNvPr id="295" name="Google Shape;295;p36"/>
          <p:cNvSpPr txBox="1"/>
          <p:nvPr/>
        </p:nvSpPr>
        <p:spPr>
          <a:xfrm>
            <a:off x="7010600" y="0"/>
            <a:ext cx="174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1"/>
                </a:solidFill>
                <a:latin typeface="Lato"/>
                <a:ea typeface="Lato"/>
                <a:cs typeface="Lato"/>
                <a:sym typeface="Lato"/>
              </a:rPr>
              <a:t>August 5th, 2021</a:t>
            </a:r>
            <a:endParaRPr>
              <a:solidFill>
                <a:schemeClr val="accen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99"/>
        <p:cNvGrpSpPr/>
        <p:nvPr/>
      </p:nvGrpSpPr>
      <p:grpSpPr>
        <a:xfrm>
          <a:off x="0" y="0"/>
          <a:ext cx="0" cy="0"/>
          <a:chOff x="0" y="0"/>
          <a:chExt cx="0" cy="0"/>
        </a:xfrm>
      </p:grpSpPr>
      <p:sp>
        <p:nvSpPr>
          <p:cNvPr id="300" name="Google Shape;300;p37"/>
          <p:cNvSpPr txBox="1">
            <a:spLocks noGrp="1"/>
          </p:cNvSpPr>
          <p:nvPr>
            <p:ph type="title"/>
          </p:nvPr>
        </p:nvSpPr>
        <p:spPr>
          <a:xfrm>
            <a:off x="666075" y="11876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6. Produce Scored List of Suggested Stocks for Investments</a:t>
            </a:r>
            <a:endParaRPr/>
          </a:p>
        </p:txBody>
      </p:sp>
      <p:sp>
        <p:nvSpPr>
          <p:cNvPr id="301" name="Google Shape;301;p37"/>
          <p:cNvSpPr txBox="1">
            <a:spLocks noGrp="1"/>
          </p:cNvSpPr>
          <p:nvPr>
            <p:ph type="body" idx="1"/>
          </p:nvPr>
        </p:nvSpPr>
        <p:spPr>
          <a:xfrm>
            <a:off x="539325" y="1924938"/>
            <a:ext cx="7688700" cy="2261100"/>
          </a:xfrm>
          <a:prstGeom prst="rect">
            <a:avLst/>
          </a:prstGeom>
        </p:spPr>
        <p:txBody>
          <a:bodyPr spcFirstLastPara="1" wrap="square" lIns="91425" tIns="91425" rIns="91425" bIns="91425" anchor="t" anchorCtr="0">
            <a:normAutofit/>
          </a:bodyPr>
          <a:lstStyle/>
          <a:p>
            <a:pPr marL="457200" marR="2012336" lvl="0" indent="-317500" algn="l" rtl="0">
              <a:spcBef>
                <a:spcPts val="0"/>
              </a:spcBef>
              <a:spcAft>
                <a:spcPts val="0"/>
              </a:spcAft>
              <a:buClr>
                <a:schemeClr val="dk1"/>
              </a:buClr>
              <a:buSzPts val="1400"/>
              <a:buChar char="●"/>
            </a:pPr>
            <a:r>
              <a:rPr lang="en" sz="1400">
                <a:solidFill>
                  <a:schemeClr val="dk1"/>
                </a:solidFill>
              </a:rPr>
              <a:t>Print Excel sheet consisting of 2 tables</a:t>
            </a:r>
            <a:endParaRPr sz="1400">
              <a:solidFill>
                <a:schemeClr val="dk1"/>
              </a:solidFill>
            </a:endParaRPr>
          </a:p>
          <a:p>
            <a:pPr marL="914400" marR="2012336" lvl="1" indent="-304800" algn="l" rtl="0">
              <a:spcBef>
                <a:spcPts val="0"/>
              </a:spcBef>
              <a:spcAft>
                <a:spcPts val="0"/>
              </a:spcAft>
              <a:buClr>
                <a:schemeClr val="dk1"/>
              </a:buClr>
              <a:buSzPts val="1200"/>
              <a:buChar char="○"/>
            </a:pPr>
            <a:r>
              <a:rPr lang="en" sz="1200">
                <a:solidFill>
                  <a:schemeClr val="dk1"/>
                </a:solidFill>
              </a:rPr>
              <a:t>Table 1: top 25 holdings of each fund, ranked by highest total value invested in each holding</a:t>
            </a:r>
            <a:endParaRPr sz="1200">
              <a:solidFill>
                <a:schemeClr val="dk1"/>
              </a:solidFill>
            </a:endParaRPr>
          </a:p>
          <a:p>
            <a:pPr marL="914400" marR="2012336" lvl="1" indent="-304800" algn="l" rtl="0">
              <a:spcBef>
                <a:spcPts val="0"/>
              </a:spcBef>
              <a:spcAft>
                <a:spcPts val="0"/>
              </a:spcAft>
              <a:buClr>
                <a:schemeClr val="dk1"/>
              </a:buClr>
              <a:buSzPts val="1200"/>
              <a:buChar char="○"/>
            </a:pPr>
            <a:r>
              <a:rPr lang="en" sz="1200">
                <a:solidFill>
                  <a:schemeClr val="dk1"/>
                </a:solidFill>
              </a:rPr>
              <a:t>Table 2: list of top 25 stocks averaged across all funds calculated above along with prediction percent error for each stock (e.g. 5 means the stock performed 5% better than predicted, -5 means stock performed 5% worse than predicted)</a:t>
            </a:r>
            <a:endParaRPr sz="1200">
              <a:solidFill>
                <a:schemeClr val="dk1"/>
              </a:solidFill>
            </a:endParaRPr>
          </a:p>
        </p:txBody>
      </p:sp>
      <p:sp>
        <p:nvSpPr>
          <p:cNvPr id="302" name="Google Shape;302;p37"/>
          <p:cNvSpPr txBox="1"/>
          <p:nvPr/>
        </p:nvSpPr>
        <p:spPr>
          <a:xfrm>
            <a:off x="6309825" y="4498500"/>
            <a:ext cx="1099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Lato"/>
                <a:ea typeface="Lato"/>
                <a:cs typeface="Lato"/>
                <a:sym typeface="Lato"/>
              </a:rPr>
              <a:t>Table 2</a:t>
            </a:r>
            <a:endParaRPr sz="1000">
              <a:latin typeface="Lato"/>
              <a:ea typeface="Lato"/>
              <a:cs typeface="Lato"/>
              <a:sym typeface="Lato"/>
            </a:endParaRPr>
          </a:p>
        </p:txBody>
      </p:sp>
      <p:sp>
        <p:nvSpPr>
          <p:cNvPr id="303" name="Google Shape;303;p37"/>
          <p:cNvSpPr txBox="1"/>
          <p:nvPr/>
        </p:nvSpPr>
        <p:spPr>
          <a:xfrm rot="5400000">
            <a:off x="2151775" y="4541700"/>
            <a:ext cx="102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a:t>
            </a:r>
            <a:endParaRPr>
              <a:latin typeface="Lato"/>
              <a:ea typeface="Lato"/>
              <a:cs typeface="Lato"/>
              <a:sym typeface="Lato"/>
            </a:endParaRPr>
          </a:p>
        </p:txBody>
      </p:sp>
      <p:sp>
        <p:nvSpPr>
          <p:cNvPr id="304" name="Google Shape;304;p37"/>
          <p:cNvSpPr txBox="1"/>
          <p:nvPr/>
        </p:nvSpPr>
        <p:spPr>
          <a:xfrm>
            <a:off x="297525" y="4768575"/>
            <a:ext cx="2157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Lato"/>
                <a:ea typeface="Lato"/>
                <a:cs typeface="Lato"/>
                <a:sym typeface="Lato"/>
              </a:rPr>
              <a:t>Piece of table 1</a:t>
            </a:r>
            <a:endParaRPr sz="1000">
              <a:latin typeface="Lato"/>
              <a:ea typeface="Lato"/>
              <a:cs typeface="Lato"/>
              <a:sym typeface="Lato"/>
            </a:endParaRPr>
          </a:p>
        </p:txBody>
      </p:sp>
      <p:sp>
        <p:nvSpPr>
          <p:cNvPr id="305" name="Google Shape;305;p37"/>
          <p:cNvSpPr txBox="1">
            <a:spLocks noGrp="1"/>
          </p:cNvSpPr>
          <p:nvPr>
            <p:ph type="subTitle" idx="4294967295"/>
          </p:nvPr>
        </p:nvSpPr>
        <p:spPr>
          <a:xfrm>
            <a:off x="5164500" y="4694300"/>
            <a:ext cx="3979500" cy="5250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1200"/>
              </a:spcAft>
              <a:buNone/>
            </a:pPr>
            <a:r>
              <a:rPr lang="en"/>
              <a:t>By: David Lifschitz, Judah Levy, Yaakov Bienstock,                     and Sam Drazin</a:t>
            </a:r>
            <a:endParaRPr/>
          </a:p>
        </p:txBody>
      </p:sp>
      <p:sp>
        <p:nvSpPr>
          <p:cNvPr id="306" name="Google Shape;306;p37"/>
          <p:cNvSpPr txBox="1"/>
          <p:nvPr/>
        </p:nvSpPr>
        <p:spPr>
          <a:xfrm>
            <a:off x="7671550" y="4865300"/>
            <a:ext cx="1278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accent1"/>
                </a:solidFill>
                <a:latin typeface="Lato"/>
                <a:ea typeface="Lato"/>
                <a:cs typeface="Lato"/>
                <a:sym typeface="Lato"/>
              </a:rPr>
              <a:t>August 5th, 2021</a:t>
            </a:r>
            <a:endParaRPr sz="1100">
              <a:solidFill>
                <a:schemeClr val="accent1"/>
              </a:solidFill>
              <a:latin typeface="Lato"/>
              <a:ea typeface="Lato"/>
              <a:cs typeface="Lato"/>
              <a:sym typeface="Lato"/>
            </a:endParaRPr>
          </a:p>
        </p:txBody>
      </p:sp>
      <p:pic>
        <p:nvPicPr>
          <p:cNvPr id="307" name="Google Shape;307;p37"/>
          <p:cNvPicPr preferRelativeResize="0"/>
          <p:nvPr/>
        </p:nvPicPr>
        <p:blipFill>
          <a:blip r:embed="rId3">
            <a:alphaModFix/>
          </a:blip>
          <a:stretch>
            <a:fillRect/>
          </a:stretch>
        </p:blipFill>
        <p:spPr>
          <a:xfrm>
            <a:off x="386400" y="3760800"/>
            <a:ext cx="4556726" cy="524900"/>
          </a:xfrm>
          <a:prstGeom prst="rect">
            <a:avLst/>
          </a:prstGeom>
          <a:noFill/>
          <a:ln>
            <a:noFill/>
          </a:ln>
        </p:spPr>
      </p:pic>
      <p:pic>
        <p:nvPicPr>
          <p:cNvPr id="308" name="Google Shape;308;p37"/>
          <p:cNvPicPr preferRelativeResize="0"/>
          <p:nvPr/>
        </p:nvPicPr>
        <p:blipFill>
          <a:blip r:embed="rId4">
            <a:alphaModFix/>
          </a:blip>
          <a:stretch>
            <a:fillRect/>
          </a:stretch>
        </p:blipFill>
        <p:spPr>
          <a:xfrm>
            <a:off x="390200" y="4470388"/>
            <a:ext cx="4549150" cy="394918"/>
          </a:xfrm>
          <a:prstGeom prst="rect">
            <a:avLst/>
          </a:prstGeom>
          <a:noFill/>
          <a:ln>
            <a:noFill/>
          </a:ln>
        </p:spPr>
      </p:pic>
      <p:pic>
        <p:nvPicPr>
          <p:cNvPr id="309" name="Google Shape;309;p37"/>
          <p:cNvPicPr preferRelativeResize="0"/>
          <p:nvPr/>
        </p:nvPicPr>
        <p:blipFill>
          <a:blip r:embed="rId5">
            <a:alphaModFix/>
          </a:blip>
          <a:stretch>
            <a:fillRect/>
          </a:stretch>
        </p:blipFill>
        <p:spPr>
          <a:xfrm>
            <a:off x="6309825" y="2004175"/>
            <a:ext cx="2684500" cy="255172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13"/>
        <p:cNvGrpSpPr/>
        <p:nvPr/>
      </p:nvGrpSpPr>
      <p:grpSpPr>
        <a:xfrm>
          <a:off x="0" y="0"/>
          <a:ext cx="0" cy="0"/>
          <a:chOff x="0" y="0"/>
          <a:chExt cx="0" cy="0"/>
        </a:xfrm>
      </p:grpSpPr>
      <p:sp>
        <p:nvSpPr>
          <p:cNvPr id="314" name="Google Shape;314;p38"/>
          <p:cNvSpPr txBox="1">
            <a:spLocks noGrp="1"/>
          </p:cNvSpPr>
          <p:nvPr>
            <p:ph type="title"/>
          </p:nvPr>
        </p:nvSpPr>
        <p:spPr>
          <a:xfrm>
            <a:off x="729450" y="1234150"/>
            <a:ext cx="7688700" cy="90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We Want To Improve Our Stock Analysis and Selection Tool</a:t>
            </a:r>
            <a:endParaRPr sz="2300"/>
          </a:p>
        </p:txBody>
      </p:sp>
      <p:sp>
        <p:nvSpPr>
          <p:cNvPr id="315" name="Google Shape;315;p38"/>
          <p:cNvSpPr txBox="1">
            <a:spLocks noGrp="1"/>
          </p:cNvSpPr>
          <p:nvPr>
            <p:ph type="body" idx="1"/>
          </p:nvPr>
        </p:nvSpPr>
        <p:spPr>
          <a:xfrm>
            <a:off x="729450" y="2090650"/>
            <a:ext cx="7688700" cy="27546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dk1"/>
              </a:buClr>
              <a:buSzPts val="1400"/>
              <a:buFont typeface="Lato"/>
              <a:buChar char="●"/>
            </a:pPr>
            <a:r>
              <a:rPr lang="en" sz="1400">
                <a:solidFill>
                  <a:schemeClr val="dk1"/>
                </a:solidFill>
              </a:rPr>
              <a:t>As of now the all hedge funds are hardcoded into the database and the top 25 stocks are taken from all of the funds. We would like the user to have the flexibility to choose hedge funds</a:t>
            </a:r>
            <a:endParaRPr sz="1400">
              <a:solidFill>
                <a:schemeClr val="dk1"/>
              </a:solidFill>
            </a:endParaRPr>
          </a:p>
          <a:p>
            <a:pPr marL="457200" lvl="0" indent="-317500" algn="l" rtl="0">
              <a:lnSpc>
                <a:spcPct val="100000"/>
              </a:lnSpc>
              <a:spcBef>
                <a:spcPts val="0"/>
              </a:spcBef>
              <a:spcAft>
                <a:spcPts val="0"/>
              </a:spcAft>
              <a:buClr>
                <a:schemeClr val="dk1"/>
              </a:buClr>
              <a:buSzPts val="1400"/>
              <a:buFont typeface="Lato"/>
              <a:buChar char="●"/>
            </a:pPr>
            <a:r>
              <a:rPr lang="en" sz="1400">
                <a:solidFill>
                  <a:schemeClr val="dk1"/>
                </a:solidFill>
              </a:rPr>
              <a:t>We would like to offer the user more insight in the stock’s potential, having the LSTM prediction model not only predict from the end of the quarter until today but how the stock is predicate to perform in the future</a:t>
            </a:r>
            <a:endParaRPr sz="1400">
              <a:solidFill>
                <a:schemeClr val="dk1"/>
              </a:solidFill>
            </a:endParaRPr>
          </a:p>
          <a:p>
            <a:pPr marL="457200" lvl="0" indent="-317500" algn="l" rtl="0">
              <a:lnSpc>
                <a:spcPct val="100000"/>
              </a:lnSpc>
              <a:spcBef>
                <a:spcPts val="0"/>
              </a:spcBef>
              <a:spcAft>
                <a:spcPts val="0"/>
              </a:spcAft>
              <a:buClr>
                <a:schemeClr val="dk1"/>
              </a:buClr>
              <a:buSzPts val="1400"/>
              <a:buFont typeface="Lato"/>
              <a:buChar char="●"/>
            </a:pPr>
            <a:r>
              <a:rPr lang="en" sz="1400">
                <a:solidFill>
                  <a:schemeClr val="dk1"/>
                </a:solidFill>
              </a:rPr>
              <a:t>We would like to have a developed user interface application which allows users to make all decisions throughout the building and deploying of our Stock Analysis and Selection Tool</a:t>
            </a:r>
            <a:endParaRPr sz="1400">
              <a:solidFill>
                <a:schemeClr val="dk1"/>
              </a:solidFill>
            </a:endParaRPr>
          </a:p>
          <a:p>
            <a:pPr marL="914400" lvl="1" indent="-304800" algn="l" rtl="0">
              <a:lnSpc>
                <a:spcPct val="100000"/>
              </a:lnSpc>
              <a:spcBef>
                <a:spcPts val="0"/>
              </a:spcBef>
              <a:spcAft>
                <a:spcPts val="0"/>
              </a:spcAft>
              <a:buClr>
                <a:schemeClr val="dk1"/>
              </a:buClr>
              <a:buSzPts val="1200"/>
              <a:buFont typeface="Lato"/>
              <a:buChar char="○"/>
            </a:pPr>
            <a:r>
              <a:rPr lang="en" sz="1200">
                <a:solidFill>
                  <a:schemeClr val="dk1"/>
                </a:solidFill>
              </a:rPr>
              <a:t>For example: decisions such as which hedge funds to include in the database, how many stocks to target, how many years of data the LSTM prediction model should study to assess stock price behaviour</a:t>
            </a:r>
            <a:endParaRPr sz="1200">
              <a:solidFill>
                <a:schemeClr val="dk1"/>
              </a:solidFill>
            </a:endParaRPr>
          </a:p>
          <a:p>
            <a:pPr marL="0" lvl="0" indent="0" algn="l" rtl="0">
              <a:spcBef>
                <a:spcPts val="0"/>
              </a:spcBef>
              <a:spcAft>
                <a:spcPts val="1200"/>
              </a:spcAft>
              <a:buNone/>
            </a:pPr>
            <a:endParaRPr sz="1400">
              <a:solidFill>
                <a:schemeClr val="dk1"/>
              </a:solidFill>
            </a:endParaRPr>
          </a:p>
        </p:txBody>
      </p:sp>
      <p:sp>
        <p:nvSpPr>
          <p:cNvPr id="316" name="Google Shape;316;p38"/>
          <p:cNvSpPr txBox="1">
            <a:spLocks noGrp="1"/>
          </p:cNvSpPr>
          <p:nvPr>
            <p:ph type="subTitle" idx="4294967295"/>
          </p:nvPr>
        </p:nvSpPr>
        <p:spPr>
          <a:xfrm>
            <a:off x="138751" y="4750675"/>
            <a:ext cx="6012300" cy="54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t>By: David Lifschitz, Judah Levy, Yaakov Bienstock, and Sam Drazin</a:t>
            </a:r>
            <a:endParaRPr/>
          </a:p>
        </p:txBody>
      </p:sp>
      <p:sp>
        <p:nvSpPr>
          <p:cNvPr id="317" name="Google Shape;317;p38"/>
          <p:cNvSpPr txBox="1"/>
          <p:nvPr/>
        </p:nvSpPr>
        <p:spPr>
          <a:xfrm>
            <a:off x="6938700" y="4750675"/>
            <a:ext cx="174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1"/>
                </a:solidFill>
                <a:latin typeface="Lato"/>
                <a:ea typeface="Lato"/>
                <a:cs typeface="Lato"/>
                <a:sym typeface="Lato"/>
              </a:rPr>
              <a:t>August 5th, 2021</a:t>
            </a:r>
            <a:endParaRPr>
              <a:solidFill>
                <a:schemeClr val="accen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Overview of the Summer Program</a:t>
            </a:r>
            <a:endParaRPr/>
          </a:p>
        </p:txBody>
      </p:sp>
      <p:sp>
        <p:nvSpPr>
          <p:cNvPr id="101" name="Google Shape;101;p15"/>
          <p:cNvSpPr txBox="1">
            <a:spLocks noGrp="1"/>
          </p:cNvSpPr>
          <p:nvPr>
            <p:ph type="body" idx="1"/>
          </p:nvPr>
        </p:nvSpPr>
        <p:spPr>
          <a:xfrm>
            <a:off x="729450" y="1917438"/>
            <a:ext cx="7688700" cy="22611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Clr>
                <a:schemeClr val="dk1"/>
              </a:buClr>
              <a:buSzPts val="1400"/>
              <a:buChar char="●"/>
            </a:pPr>
            <a:r>
              <a:rPr lang="en" sz="1400">
                <a:solidFill>
                  <a:schemeClr val="dk1"/>
                </a:solidFill>
              </a:rPr>
              <a:t>Summer program at Yeshiva University</a:t>
            </a:r>
            <a:endParaRPr sz="1400">
              <a:solidFill>
                <a:schemeClr val="dk1"/>
              </a:solidFill>
            </a:endParaRPr>
          </a:p>
          <a:p>
            <a:pPr marL="457200" lvl="0" indent="-317500" algn="l" rtl="0">
              <a:lnSpc>
                <a:spcPct val="150000"/>
              </a:lnSpc>
              <a:spcBef>
                <a:spcPts val="0"/>
              </a:spcBef>
              <a:spcAft>
                <a:spcPts val="0"/>
              </a:spcAft>
              <a:buClr>
                <a:schemeClr val="dk1"/>
              </a:buClr>
              <a:buSzPts val="1400"/>
              <a:buChar char="●"/>
            </a:pPr>
            <a:r>
              <a:rPr lang="en" sz="1400">
                <a:solidFill>
                  <a:schemeClr val="dk1"/>
                </a:solidFill>
              </a:rPr>
              <a:t>Provide students with exposure to advanced concept and experience building real-world applications</a:t>
            </a:r>
            <a:endParaRPr sz="1400">
              <a:solidFill>
                <a:schemeClr val="dk1"/>
              </a:solidFill>
            </a:endParaRPr>
          </a:p>
          <a:p>
            <a:pPr marL="457200" lvl="0" indent="-317500" algn="l" rtl="0">
              <a:lnSpc>
                <a:spcPct val="150000"/>
              </a:lnSpc>
              <a:spcBef>
                <a:spcPts val="0"/>
              </a:spcBef>
              <a:spcAft>
                <a:spcPts val="0"/>
              </a:spcAft>
              <a:buClr>
                <a:schemeClr val="dk1"/>
              </a:buClr>
              <a:buSzPts val="1400"/>
              <a:buChar char="●"/>
            </a:pPr>
            <a:r>
              <a:rPr lang="en" sz="1400">
                <a:solidFill>
                  <a:schemeClr val="dk1"/>
                </a:solidFill>
              </a:rPr>
              <a:t>Projects guided by accomplished industry mentors</a:t>
            </a:r>
            <a:endParaRPr sz="1400">
              <a:solidFill>
                <a:schemeClr val="dk1"/>
              </a:solidFill>
            </a:endParaRPr>
          </a:p>
        </p:txBody>
      </p:sp>
      <p:sp>
        <p:nvSpPr>
          <p:cNvPr id="102" name="Google Shape;102;p15"/>
          <p:cNvSpPr txBox="1">
            <a:spLocks noGrp="1"/>
          </p:cNvSpPr>
          <p:nvPr>
            <p:ph type="subTitle" idx="4294967295"/>
          </p:nvPr>
        </p:nvSpPr>
        <p:spPr>
          <a:xfrm>
            <a:off x="240676" y="4661475"/>
            <a:ext cx="6012300" cy="54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t>By: David Lifschitz, Judah Levy, Yaakov Bienstock, and Sam Drazin</a:t>
            </a:r>
            <a:endParaRPr/>
          </a:p>
        </p:txBody>
      </p:sp>
      <p:sp>
        <p:nvSpPr>
          <p:cNvPr id="103" name="Google Shape;103;p15"/>
          <p:cNvSpPr txBox="1"/>
          <p:nvPr/>
        </p:nvSpPr>
        <p:spPr>
          <a:xfrm>
            <a:off x="7030075" y="4661475"/>
            <a:ext cx="1749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accent1"/>
                </a:solidFill>
                <a:latin typeface="Lato"/>
                <a:ea typeface="Lato"/>
                <a:cs typeface="Lato"/>
                <a:sym typeface="Lato"/>
              </a:rPr>
              <a:t>August 5th, 2021</a:t>
            </a:r>
            <a:endParaRPr sz="1300">
              <a:solidFill>
                <a:schemeClr val="accent1"/>
              </a:solidFill>
              <a:latin typeface="Lato"/>
              <a:ea typeface="Lato"/>
              <a:cs typeface="Lato"/>
              <a:sym typeface="Lato"/>
            </a:endParaRPr>
          </a:p>
        </p:txBody>
      </p:sp>
      <p:pic>
        <p:nvPicPr>
          <p:cNvPr id="104" name="Google Shape;104;p15"/>
          <p:cNvPicPr preferRelativeResize="0"/>
          <p:nvPr/>
        </p:nvPicPr>
        <p:blipFill>
          <a:blip r:embed="rId3">
            <a:alphaModFix/>
          </a:blip>
          <a:stretch>
            <a:fillRect/>
          </a:stretch>
        </p:blipFill>
        <p:spPr>
          <a:xfrm>
            <a:off x="1573425" y="3556575"/>
            <a:ext cx="6000750" cy="1104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Team</a:t>
            </a:r>
            <a:endParaRPr sz="1711"/>
          </a:p>
        </p:txBody>
      </p:sp>
      <p:sp>
        <p:nvSpPr>
          <p:cNvPr id="110" name="Google Shape;110;p16"/>
          <p:cNvSpPr txBox="1">
            <a:spLocks noGrp="1"/>
          </p:cNvSpPr>
          <p:nvPr>
            <p:ph type="body" idx="1"/>
          </p:nvPr>
        </p:nvSpPr>
        <p:spPr>
          <a:xfrm>
            <a:off x="729450" y="2078875"/>
            <a:ext cx="7688700" cy="26361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Clr>
                <a:schemeClr val="dk1"/>
              </a:buClr>
              <a:buSzPts val="1400"/>
              <a:buChar char="●"/>
            </a:pPr>
            <a:r>
              <a:rPr lang="en" sz="1400">
                <a:solidFill>
                  <a:schemeClr val="dk1"/>
                </a:solidFill>
              </a:rPr>
              <a:t>This group consists of post 1st- and 2nd- year students specializing in Data Science:</a:t>
            </a:r>
            <a:endParaRPr sz="1400">
              <a:solidFill>
                <a:schemeClr val="dk1"/>
              </a:solidFill>
            </a:endParaRPr>
          </a:p>
          <a:p>
            <a:pPr marL="914400" lvl="1" indent="-304800" algn="l" rtl="0">
              <a:lnSpc>
                <a:spcPct val="150000"/>
              </a:lnSpc>
              <a:spcBef>
                <a:spcPts val="0"/>
              </a:spcBef>
              <a:spcAft>
                <a:spcPts val="0"/>
              </a:spcAft>
              <a:buClr>
                <a:schemeClr val="dk1"/>
              </a:buClr>
              <a:buSzPts val="1200"/>
              <a:buChar char="○"/>
            </a:pPr>
            <a:r>
              <a:rPr lang="en" sz="1200" u="sng">
                <a:solidFill>
                  <a:srgbClr val="1A9988"/>
                </a:solidFill>
                <a:hlinkClick r:id="rId3">
                  <a:extLst>
                    <a:ext uri="{A12FA001-AC4F-418D-AE19-62706E023703}">
                      <ahyp:hlinkClr xmlns:ahyp="http://schemas.microsoft.com/office/drawing/2018/hyperlinkcolor" val="tx"/>
                    </a:ext>
                  </a:extLst>
                </a:hlinkClick>
              </a:rPr>
              <a:t>David Lifschitz</a:t>
            </a:r>
            <a:r>
              <a:rPr lang="en" sz="1200">
                <a:solidFill>
                  <a:schemeClr val="dk1"/>
                </a:solidFill>
              </a:rPr>
              <a:t>, post 2nd-year student</a:t>
            </a:r>
            <a:endParaRPr sz="1200">
              <a:solidFill>
                <a:schemeClr val="dk1"/>
              </a:solidFill>
            </a:endParaRPr>
          </a:p>
          <a:p>
            <a:pPr marL="914400" lvl="1" indent="-304800" algn="l" rtl="0">
              <a:lnSpc>
                <a:spcPct val="150000"/>
              </a:lnSpc>
              <a:spcBef>
                <a:spcPts val="0"/>
              </a:spcBef>
              <a:spcAft>
                <a:spcPts val="0"/>
              </a:spcAft>
              <a:buClr>
                <a:schemeClr val="dk1"/>
              </a:buClr>
              <a:buSzPts val="1200"/>
              <a:buChar char="○"/>
            </a:pPr>
            <a:r>
              <a:rPr lang="en" sz="1200" u="sng">
                <a:solidFill>
                  <a:srgbClr val="1A9988"/>
                </a:solidFill>
                <a:hlinkClick r:id="rId4">
                  <a:extLst>
                    <a:ext uri="{A12FA001-AC4F-418D-AE19-62706E023703}">
                      <ahyp:hlinkClr xmlns:ahyp="http://schemas.microsoft.com/office/drawing/2018/hyperlinkcolor" val="tx"/>
                    </a:ext>
                  </a:extLst>
                </a:hlinkClick>
              </a:rPr>
              <a:t>Judah Levy</a:t>
            </a:r>
            <a:r>
              <a:rPr lang="en" sz="1200">
                <a:solidFill>
                  <a:schemeClr val="dk1"/>
                </a:solidFill>
              </a:rPr>
              <a:t>, post 1st-year student</a:t>
            </a:r>
            <a:endParaRPr sz="1200">
              <a:solidFill>
                <a:schemeClr val="dk1"/>
              </a:solidFill>
            </a:endParaRPr>
          </a:p>
          <a:p>
            <a:pPr marL="914400" lvl="1" indent="-304800" algn="l" rtl="0">
              <a:lnSpc>
                <a:spcPct val="150000"/>
              </a:lnSpc>
              <a:spcBef>
                <a:spcPts val="0"/>
              </a:spcBef>
              <a:spcAft>
                <a:spcPts val="0"/>
              </a:spcAft>
              <a:buClr>
                <a:schemeClr val="dk1"/>
              </a:buClr>
              <a:buSzPts val="1200"/>
              <a:buChar char="○"/>
            </a:pPr>
            <a:r>
              <a:rPr lang="en" sz="1200" u="sng">
                <a:solidFill>
                  <a:srgbClr val="1A9988"/>
                </a:solidFill>
                <a:hlinkClick r:id="rId5">
                  <a:extLst>
                    <a:ext uri="{A12FA001-AC4F-418D-AE19-62706E023703}">
                      <ahyp:hlinkClr xmlns:ahyp="http://schemas.microsoft.com/office/drawing/2018/hyperlinkcolor" val="tx"/>
                    </a:ext>
                  </a:extLst>
                </a:hlinkClick>
              </a:rPr>
              <a:t>Yaakov Bienstock</a:t>
            </a:r>
            <a:r>
              <a:rPr lang="en" sz="1200">
                <a:solidFill>
                  <a:schemeClr val="dk1"/>
                </a:solidFill>
              </a:rPr>
              <a:t>, post 1st-year student</a:t>
            </a:r>
            <a:endParaRPr sz="1200">
              <a:solidFill>
                <a:schemeClr val="dk1"/>
              </a:solidFill>
            </a:endParaRPr>
          </a:p>
          <a:p>
            <a:pPr marL="914400" lvl="1" indent="-304800" algn="l" rtl="0">
              <a:lnSpc>
                <a:spcPct val="150000"/>
              </a:lnSpc>
              <a:spcBef>
                <a:spcPts val="0"/>
              </a:spcBef>
              <a:spcAft>
                <a:spcPts val="0"/>
              </a:spcAft>
              <a:buClr>
                <a:schemeClr val="dk1"/>
              </a:buClr>
              <a:buSzPts val="1200"/>
              <a:buChar char="○"/>
            </a:pPr>
            <a:r>
              <a:rPr lang="en" sz="1200" u="sng">
                <a:solidFill>
                  <a:srgbClr val="1A9988"/>
                </a:solidFill>
                <a:hlinkClick r:id="rId6">
                  <a:extLst>
                    <a:ext uri="{A12FA001-AC4F-418D-AE19-62706E023703}">
                      <ahyp:hlinkClr xmlns:ahyp="http://schemas.microsoft.com/office/drawing/2018/hyperlinkcolor" val="tx"/>
                    </a:ext>
                  </a:extLst>
                </a:hlinkClick>
              </a:rPr>
              <a:t>Sam Drazin</a:t>
            </a:r>
            <a:r>
              <a:rPr lang="en" sz="1200">
                <a:solidFill>
                  <a:schemeClr val="dk1"/>
                </a:solidFill>
              </a:rPr>
              <a:t>, post 1st-year student</a:t>
            </a:r>
            <a:endParaRPr sz="1200">
              <a:solidFill>
                <a:schemeClr val="dk1"/>
              </a:solidFill>
            </a:endParaRPr>
          </a:p>
          <a:p>
            <a:pPr marL="457200" lvl="0" indent="-317500" algn="l" rtl="0">
              <a:lnSpc>
                <a:spcPct val="150000"/>
              </a:lnSpc>
              <a:spcBef>
                <a:spcPts val="0"/>
              </a:spcBef>
              <a:spcAft>
                <a:spcPts val="0"/>
              </a:spcAft>
              <a:buClr>
                <a:schemeClr val="dk1"/>
              </a:buClr>
              <a:buSzPts val="1400"/>
              <a:buChar char="●"/>
            </a:pPr>
            <a:r>
              <a:rPr lang="en" sz="1400">
                <a:solidFill>
                  <a:schemeClr val="dk1"/>
                </a:solidFill>
              </a:rPr>
              <a:t>Mentor: </a:t>
            </a:r>
            <a:r>
              <a:rPr lang="en" sz="1400" u="sng">
                <a:solidFill>
                  <a:srgbClr val="1A9988"/>
                </a:solidFill>
                <a:hlinkClick r:id="rId7">
                  <a:extLst>
                    <a:ext uri="{A12FA001-AC4F-418D-AE19-62706E023703}">
                      <ahyp:hlinkClr xmlns:ahyp="http://schemas.microsoft.com/office/drawing/2018/hyperlinkcolor" val="tx"/>
                    </a:ext>
                  </a:extLst>
                </a:hlinkClick>
              </a:rPr>
              <a:t>Dr. Aliza Heching</a:t>
            </a:r>
            <a:endParaRPr sz="1400">
              <a:solidFill>
                <a:srgbClr val="1A9988"/>
              </a:solidFill>
            </a:endParaRPr>
          </a:p>
          <a:p>
            <a:pPr marL="914400" lvl="1" indent="-304800" algn="l" rtl="0">
              <a:lnSpc>
                <a:spcPct val="150000"/>
              </a:lnSpc>
              <a:spcBef>
                <a:spcPts val="0"/>
              </a:spcBef>
              <a:spcAft>
                <a:spcPts val="0"/>
              </a:spcAft>
              <a:buClr>
                <a:schemeClr val="dk1"/>
              </a:buClr>
              <a:buSzPts val="1200"/>
              <a:buChar char="○"/>
            </a:pPr>
            <a:r>
              <a:rPr lang="en" sz="1200">
                <a:solidFill>
                  <a:schemeClr val="dk1"/>
                </a:solidFill>
              </a:rPr>
              <a:t>Research Staff Member at IBM TJ Watson Research Center. Consulted extensively with internal IBM divisions and external clients.</a:t>
            </a:r>
            <a:r>
              <a:rPr lang="en" sz="1200">
                <a:solidFill>
                  <a:schemeClr val="dk1"/>
                </a:solidFill>
                <a:highlight>
                  <a:srgbClr val="FFFFFF"/>
                </a:highlight>
              </a:rPr>
              <a:t> </a:t>
            </a:r>
            <a:endParaRPr sz="1200">
              <a:solidFill>
                <a:schemeClr val="dk1"/>
              </a:solidFill>
            </a:endParaRPr>
          </a:p>
        </p:txBody>
      </p:sp>
      <p:sp>
        <p:nvSpPr>
          <p:cNvPr id="111" name="Google Shape;111;p16"/>
          <p:cNvSpPr txBox="1">
            <a:spLocks noGrp="1"/>
          </p:cNvSpPr>
          <p:nvPr>
            <p:ph type="subTitle" idx="4294967295"/>
          </p:nvPr>
        </p:nvSpPr>
        <p:spPr>
          <a:xfrm>
            <a:off x="352726" y="4714975"/>
            <a:ext cx="6012300" cy="54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t>By: David Lifschitz, Judah Levy, Yaakov Bienstock, and Sam Drazin</a:t>
            </a:r>
            <a:endParaRPr/>
          </a:p>
        </p:txBody>
      </p:sp>
      <p:sp>
        <p:nvSpPr>
          <p:cNvPr id="112" name="Google Shape;112;p16"/>
          <p:cNvSpPr txBox="1"/>
          <p:nvPr/>
        </p:nvSpPr>
        <p:spPr>
          <a:xfrm>
            <a:off x="6930875" y="4714975"/>
            <a:ext cx="174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1"/>
                </a:solidFill>
                <a:latin typeface="Lato"/>
                <a:ea typeface="Lato"/>
                <a:cs typeface="Lato"/>
                <a:sym typeface="Lato"/>
              </a:rPr>
              <a:t>August 5th, 2021</a:t>
            </a:r>
            <a:endParaRPr>
              <a:solidFill>
                <a:schemeClr val="accent1"/>
              </a:solidFill>
              <a:latin typeface="Lato"/>
              <a:ea typeface="Lato"/>
              <a:cs typeface="Lato"/>
              <a:sym typeface="Lato"/>
            </a:endParaRPr>
          </a:p>
        </p:txBody>
      </p:sp>
      <p:pic>
        <p:nvPicPr>
          <p:cNvPr id="113" name="Google Shape;113;p16"/>
          <p:cNvPicPr preferRelativeResize="0"/>
          <p:nvPr/>
        </p:nvPicPr>
        <p:blipFill>
          <a:blip r:embed="rId8">
            <a:alphaModFix/>
          </a:blip>
          <a:stretch>
            <a:fillRect/>
          </a:stretch>
        </p:blipFill>
        <p:spPr>
          <a:xfrm>
            <a:off x="3524775" y="582925"/>
            <a:ext cx="1868424" cy="1270926"/>
          </a:xfrm>
          <a:prstGeom prst="rect">
            <a:avLst/>
          </a:prstGeom>
          <a:noFill/>
          <a:ln>
            <a:noFill/>
          </a:ln>
        </p:spPr>
      </p:pic>
      <p:pic>
        <p:nvPicPr>
          <p:cNvPr id="114" name="Google Shape;114;p16"/>
          <p:cNvPicPr preferRelativeResize="0"/>
          <p:nvPr/>
        </p:nvPicPr>
        <p:blipFill>
          <a:blip r:embed="rId9">
            <a:alphaModFix/>
          </a:blip>
          <a:stretch>
            <a:fillRect/>
          </a:stretch>
        </p:blipFill>
        <p:spPr>
          <a:xfrm>
            <a:off x="5704050" y="2506591"/>
            <a:ext cx="1868423" cy="125085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727650" y="12661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40"/>
              <a:t>Basic Goals </a:t>
            </a:r>
            <a:endParaRPr sz="2340"/>
          </a:p>
        </p:txBody>
      </p:sp>
      <p:sp>
        <p:nvSpPr>
          <p:cNvPr id="120" name="Google Shape;120;p17"/>
          <p:cNvSpPr txBox="1">
            <a:spLocks noGrp="1"/>
          </p:cNvSpPr>
          <p:nvPr>
            <p:ph type="body" idx="1"/>
          </p:nvPr>
        </p:nvSpPr>
        <p:spPr>
          <a:xfrm>
            <a:off x="727650" y="1801350"/>
            <a:ext cx="7688700" cy="23184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dk1"/>
              </a:buClr>
              <a:buSzPts val="1600"/>
              <a:buChar char="●"/>
            </a:pPr>
            <a:r>
              <a:rPr lang="en" sz="1600">
                <a:solidFill>
                  <a:schemeClr val="dk1"/>
                </a:solidFill>
              </a:rPr>
              <a:t>Build a tool for stock analysis and stock selection by imitating hedge funds</a:t>
            </a:r>
            <a:endParaRPr sz="1600">
              <a:solidFill>
                <a:schemeClr val="dk1"/>
              </a:solidFill>
            </a:endParaRPr>
          </a:p>
          <a:p>
            <a:pPr marL="914400" marR="24099" lvl="1" indent="-317500" algn="l" rtl="0">
              <a:lnSpc>
                <a:spcPct val="150000"/>
              </a:lnSpc>
              <a:spcBef>
                <a:spcPts val="0"/>
              </a:spcBef>
              <a:spcAft>
                <a:spcPts val="0"/>
              </a:spcAft>
              <a:buClr>
                <a:schemeClr val="dk1"/>
              </a:buClr>
              <a:buSzPts val="1400"/>
              <a:buChar char="○"/>
            </a:pPr>
            <a:r>
              <a:rPr lang="en" sz="1400">
                <a:solidFill>
                  <a:schemeClr val="dk1"/>
                </a:solidFill>
              </a:rPr>
              <a:t>Hedge fund portfolio managers are amongst the most successful investors in the world</a:t>
            </a:r>
            <a:endParaRPr sz="1400">
              <a:solidFill>
                <a:schemeClr val="dk1"/>
              </a:solidFill>
            </a:endParaRPr>
          </a:p>
          <a:p>
            <a:pPr marL="1371600" lvl="2" indent="-317500" algn="l" rtl="0">
              <a:lnSpc>
                <a:spcPct val="150000"/>
              </a:lnSpc>
              <a:spcBef>
                <a:spcPts val="0"/>
              </a:spcBef>
              <a:spcAft>
                <a:spcPts val="0"/>
              </a:spcAft>
              <a:buClr>
                <a:schemeClr val="dk1"/>
              </a:buClr>
              <a:buSzPts val="1400"/>
              <a:buChar char="■"/>
            </a:pPr>
            <a:r>
              <a:rPr lang="en" sz="1400">
                <a:solidFill>
                  <a:schemeClr val="dk1"/>
                </a:solidFill>
              </a:rPr>
              <a:t>They are regulated more lightly than mutual funds</a:t>
            </a:r>
            <a:endParaRPr sz="1400">
              <a:solidFill>
                <a:schemeClr val="dk1"/>
              </a:solidFill>
            </a:endParaRPr>
          </a:p>
          <a:p>
            <a:pPr marL="1371600" lvl="2" indent="-317500" algn="l" rtl="0">
              <a:lnSpc>
                <a:spcPct val="150000"/>
              </a:lnSpc>
              <a:spcBef>
                <a:spcPts val="0"/>
              </a:spcBef>
              <a:spcAft>
                <a:spcPts val="0"/>
              </a:spcAft>
              <a:buClr>
                <a:schemeClr val="dk1"/>
              </a:buClr>
              <a:buSzPts val="1400"/>
              <a:buChar char="■"/>
            </a:pPr>
            <a:r>
              <a:rPr lang="en" sz="1400">
                <a:solidFill>
                  <a:schemeClr val="dk1"/>
                </a:solidFill>
              </a:rPr>
              <a:t>Can be far more aggressive in their investment strategies</a:t>
            </a:r>
            <a:endParaRPr sz="1400">
              <a:solidFill>
                <a:schemeClr val="dk1"/>
              </a:solidFill>
            </a:endParaRPr>
          </a:p>
          <a:p>
            <a:pPr marL="914400" lvl="1" indent="-317500" algn="l" rtl="0">
              <a:lnSpc>
                <a:spcPct val="150000"/>
              </a:lnSpc>
              <a:spcBef>
                <a:spcPts val="0"/>
              </a:spcBef>
              <a:spcAft>
                <a:spcPts val="0"/>
              </a:spcAft>
              <a:buClr>
                <a:schemeClr val="dk1"/>
              </a:buClr>
              <a:buSzPts val="1400"/>
              <a:buChar char="○"/>
            </a:pPr>
            <a:r>
              <a:rPr lang="en" sz="1400">
                <a:solidFill>
                  <a:schemeClr val="dk1"/>
                </a:solidFill>
              </a:rPr>
              <a:t>Gather data from hedge funds’ SEC filings which are filed quarterly</a:t>
            </a:r>
            <a:endParaRPr sz="1400">
              <a:solidFill>
                <a:schemeClr val="dk1"/>
              </a:solidFill>
            </a:endParaRPr>
          </a:p>
          <a:p>
            <a:pPr marL="914400" lvl="1" indent="-317500" algn="l" rtl="0">
              <a:lnSpc>
                <a:spcPct val="150000"/>
              </a:lnSpc>
              <a:spcBef>
                <a:spcPts val="0"/>
              </a:spcBef>
              <a:spcAft>
                <a:spcPts val="0"/>
              </a:spcAft>
              <a:buClr>
                <a:schemeClr val="dk1"/>
              </a:buClr>
              <a:buSzPts val="1400"/>
              <a:buChar char="○"/>
            </a:pPr>
            <a:r>
              <a:rPr lang="en" sz="1400">
                <a:solidFill>
                  <a:schemeClr val="dk1"/>
                </a:solidFill>
              </a:rPr>
              <a:t>Assess the stocks in which hedge funds have decided to invest</a:t>
            </a:r>
            <a:endParaRPr sz="1600">
              <a:solidFill>
                <a:schemeClr val="dk1"/>
              </a:solidFill>
            </a:endParaRPr>
          </a:p>
        </p:txBody>
      </p:sp>
      <p:sp>
        <p:nvSpPr>
          <p:cNvPr id="121" name="Google Shape;121;p17"/>
          <p:cNvSpPr txBox="1">
            <a:spLocks noGrp="1"/>
          </p:cNvSpPr>
          <p:nvPr>
            <p:ph type="subTitle" idx="4294967295"/>
          </p:nvPr>
        </p:nvSpPr>
        <p:spPr>
          <a:xfrm>
            <a:off x="150276" y="4725600"/>
            <a:ext cx="6012300" cy="54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t>By: David Lifschitz, Judah Levy, Yaakov Bienstock, and Sam Drazin</a:t>
            </a:r>
            <a:endParaRPr/>
          </a:p>
        </p:txBody>
      </p:sp>
      <p:sp>
        <p:nvSpPr>
          <p:cNvPr id="122" name="Google Shape;122;p17"/>
          <p:cNvSpPr txBox="1"/>
          <p:nvPr/>
        </p:nvSpPr>
        <p:spPr>
          <a:xfrm>
            <a:off x="6950225" y="4725600"/>
            <a:ext cx="174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1"/>
                </a:solidFill>
                <a:latin typeface="Lato"/>
                <a:ea typeface="Lato"/>
                <a:cs typeface="Lato"/>
                <a:sym typeface="Lato"/>
              </a:rPr>
              <a:t>August 5th, 2021</a:t>
            </a:r>
            <a:endParaRPr>
              <a:solidFill>
                <a:schemeClr val="accent1"/>
              </a:solidFill>
              <a:latin typeface="Lato"/>
              <a:ea typeface="Lato"/>
              <a:cs typeface="Lato"/>
              <a:sym typeface="Lato"/>
            </a:endParaRPr>
          </a:p>
        </p:txBody>
      </p:sp>
      <p:pic>
        <p:nvPicPr>
          <p:cNvPr id="123" name="Google Shape;123;p17"/>
          <p:cNvPicPr preferRelativeResize="0"/>
          <p:nvPr/>
        </p:nvPicPr>
        <p:blipFill>
          <a:blip r:embed="rId3">
            <a:alphaModFix/>
          </a:blip>
          <a:stretch>
            <a:fillRect/>
          </a:stretch>
        </p:blipFill>
        <p:spPr>
          <a:xfrm>
            <a:off x="4572000" y="340300"/>
            <a:ext cx="2922475" cy="1233510"/>
          </a:xfrm>
          <a:prstGeom prst="rect">
            <a:avLst/>
          </a:prstGeom>
          <a:noFill/>
          <a:ln>
            <a:noFill/>
          </a:ln>
        </p:spPr>
      </p:pic>
      <p:pic>
        <p:nvPicPr>
          <p:cNvPr id="124" name="Google Shape;124;p17"/>
          <p:cNvPicPr preferRelativeResize="0"/>
          <p:nvPr/>
        </p:nvPicPr>
        <p:blipFill>
          <a:blip r:embed="rId4">
            <a:alphaModFix/>
          </a:blip>
          <a:stretch>
            <a:fillRect/>
          </a:stretch>
        </p:blipFill>
        <p:spPr>
          <a:xfrm>
            <a:off x="7210800" y="2839874"/>
            <a:ext cx="1568676" cy="1568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 Steps</a:t>
            </a:r>
            <a:endParaRPr/>
          </a:p>
        </p:txBody>
      </p:sp>
      <p:sp>
        <p:nvSpPr>
          <p:cNvPr id="130" name="Google Shape;130;p18"/>
          <p:cNvSpPr txBox="1">
            <a:spLocks noGrp="1"/>
          </p:cNvSpPr>
          <p:nvPr>
            <p:ph type="body" idx="1"/>
          </p:nvPr>
        </p:nvSpPr>
        <p:spPr>
          <a:xfrm>
            <a:off x="729450" y="1932625"/>
            <a:ext cx="7688700" cy="22611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Clr>
                <a:schemeClr val="dk1"/>
              </a:buClr>
              <a:buSzPts val="1400"/>
              <a:buChar char="●"/>
            </a:pPr>
            <a:r>
              <a:rPr lang="en" sz="1400">
                <a:solidFill>
                  <a:schemeClr val="dk1"/>
                </a:solidFill>
              </a:rPr>
              <a:t>Determine which hedge funds to target</a:t>
            </a:r>
            <a:endParaRPr sz="1400">
              <a:solidFill>
                <a:schemeClr val="dk1"/>
              </a:solidFill>
            </a:endParaRPr>
          </a:p>
          <a:p>
            <a:pPr marL="457200" lvl="0" indent="-317500" algn="l" rtl="0">
              <a:lnSpc>
                <a:spcPct val="150000"/>
              </a:lnSpc>
              <a:spcBef>
                <a:spcPts val="0"/>
              </a:spcBef>
              <a:spcAft>
                <a:spcPts val="0"/>
              </a:spcAft>
              <a:buClr>
                <a:schemeClr val="dk1"/>
              </a:buClr>
              <a:buSzPts val="1400"/>
              <a:buChar char="●"/>
            </a:pPr>
            <a:r>
              <a:rPr lang="en" sz="1400">
                <a:solidFill>
                  <a:schemeClr val="dk1"/>
                </a:solidFill>
              </a:rPr>
              <a:t>Find a way to access the filings</a:t>
            </a:r>
            <a:endParaRPr sz="1400">
              <a:solidFill>
                <a:schemeClr val="dk1"/>
              </a:solidFill>
            </a:endParaRPr>
          </a:p>
          <a:p>
            <a:pPr marL="457200" lvl="0" indent="-317500" algn="l" rtl="0">
              <a:lnSpc>
                <a:spcPct val="150000"/>
              </a:lnSpc>
              <a:spcBef>
                <a:spcPts val="0"/>
              </a:spcBef>
              <a:spcAft>
                <a:spcPts val="0"/>
              </a:spcAft>
              <a:buClr>
                <a:schemeClr val="dk1"/>
              </a:buClr>
              <a:buSzPts val="1400"/>
              <a:buChar char="●"/>
            </a:pPr>
            <a:r>
              <a:rPr lang="en" sz="1400">
                <a:solidFill>
                  <a:schemeClr val="dk1"/>
                </a:solidFill>
              </a:rPr>
              <a:t>Store data</a:t>
            </a:r>
            <a:endParaRPr sz="1400">
              <a:solidFill>
                <a:schemeClr val="dk1"/>
              </a:solidFill>
            </a:endParaRPr>
          </a:p>
          <a:p>
            <a:pPr marL="457200" lvl="0" indent="-317500" algn="l" rtl="0">
              <a:lnSpc>
                <a:spcPct val="150000"/>
              </a:lnSpc>
              <a:spcBef>
                <a:spcPts val="0"/>
              </a:spcBef>
              <a:spcAft>
                <a:spcPts val="0"/>
              </a:spcAft>
              <a:buClr>
                <a:schemeClr val="dk1"/>
              </a:buClr>
              <a:buSzPts val="1400"/>
              <a:buChar char="●"/>
            </a:pPr>
            <a:r>
              <a:rPr lang="en" sz="1400">
                <a:solidFill>
                  <a:schemeClr val="dk1"/>
                </a:solidFill>
              </a:rPr>
              <a:t>Analyze the data to obtain useful information</a:t>
            </a:r>
            <a:endParaRPr sz="1400">
              <a:solidFill>
                <a:schemeClr val="dk1"/>
              </a:solidFill>
            </a:endParaRPr>
          </a:p>
          <a:p>
            <a:pPr marL="457200" lvl="0" indent="-317500" algn="l" rtl="0">
              <a:lnSpc>
                <a:spcPct val="150000"/>
              </a:lnSpc>
              <a:spcBef>
                <a:spcPts val="0"/>
              </a:spcBef>
              <a:spcAft>
                <a:spcPts val="0"/>
              </a:spcAft>
              <a:buClr>
                <a:schemeClr val="dk1"/>
              </a:buClr>
              <a:buSzPts val="1400"/>
              <a:buChar char="●"/>
            </a:pPr>
            <a:r>
              <a:rPr lang="en" sz="1400">
                <a:solidFill>
                  <a:schemeClr val="dk1"/>
                </a:solidFill>
              </a:rPr>
              <a:t>Return results to user</a:t>
            </a:r>
            <a:endParaRPr sz="1400">
              <a:solidFill>
                <a:srgbClr val="000000"/>
              </a:solidFill>
            </a:endParaRPr>
          </a:p>
          <a:p>
            <a:pPr marL="0" lvl="0" indent="0" algn="l" rtl="0">
              <a:lnSpc>
                <a:spcPct val="150000"/>
              </a:lnSpc>
              <a:spcBef>
                <a:spcPts val="1200"/>
              </a:spcBef>
              <a:spcAft>
                <a:spcPts val="1200"/>
              </a:spcAft>
              <a:buNone/>
            </a:pPr>
            <a:endParaRPr/>
          </a:p>
        </p:txBody>
      </p:sp>
      <p:sp>
        <p:nvSpPr>
          <p:cNvPr id="131" name="Google Shape;131;p18"/>
          <p:cNvSpPr txBox="1">
            <a:spLocks noGrp="1"/>
          </p:cNvSpPr>
          <p:nvPr>
            <p:ph type="subTitle" idx="4294967295"/>
          </p:nvPr>
        </p:nvSpPr>
        <p:spPr>
          <a:xfrm>
            <a:off x="64401" y="4777250"/>
            <a:ext cx="6012300" cy="54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t>By: David Lifschitz, Judah Levy, Yaakov Bienstock, and Sam Drazin</a:t>
            </a:r>
            <a:endParaRPr/>
          </a:p>
        </p:txBody>
      </p:sp>
      <p:sp>
        <p:nvSpPr>
          <p:cNvPr id="132" name="Google Shape;132;p18"/>
          <p:cNvSpPr txBox="1"/>
          <p:nvPr/>
        </p:nvSpPr>
        <p:spPr>
          <a:xfrm>
            <a:off x="6948825" y="4777250"/>
            <a:ext cx="174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1"/>
                </a:solidFill>
                <a:latin typeface="Lato"/>
                <a:ea typeface="Lato"/>
                <a:cs typeface="Lato"/>
                <a:sym typeface="Lato"/>
              </a:rPr>
              <a:t>August 5th, 2021</a:t>
            </a:r>
            <a:endParaRPr>
              <a:solidFill>
                <a:schemeClr val="accent1"/>
              </a:solidFill>
              <a:latin typeface="Lato"/>
              <a:ea typeface="Lato"/>
              <a:cs typeface="Lato"/>
              <a:sym typeface="Lato"/>
            </a:endParaRPr>
          </a:p>
        </p:txBody>
      </p:sp>
      <p:pic>
        <p:nvPicPr>
          <p:cNvPr id="133" name="Google Shape;133;p18"/>
          <p:cNvPicPr preferRelativeResize="0"/>
          <p:nvPr/>
        </p:nvPicPr>
        <p:blipFill>
          <a:blip r:embed="rId3">
            <a:alphaModFix/>
          </a:blip>
          <a:stretch>
            <a:fillRect/>
          </a:stretch>
        </p:blipFill>
        <p:spPr>
          <a:xfrm>
            <a:off x="7451073" y="1043176"/>
            <a:ext cx="1342224" cy="1897477"/>
          </a:xfrm>
          <a:prstGeom prst="rect">
            <a:avLst/>
          </a:prstGeom>
          <a:noFill/>
          <a:ln>
            <a:noFill/>
          </a:ln>
        </p:spPr>
      </p:pic>
      <p:pic>
        <p:nvPicPr>
          <p:cNvPr id="134" name="Google Shape;134;p18"/>
          <p:cNvPicPr preferRelativeResize="0"/>
          <p:nvPr/>
        </p:nvPicPr>
        <p:blipFill>
          <a:blip r:embed="rId4">
            <a:alphaModFix/>
          </a:blip>
          <a:stretch>
            <a:fillRect/>
          </a:stretch>
        </p:blipFill>
        <p:spPr>
          <a:xfrm>
            <a:off x="5614776" y="2940650"/>
            <a:ext cx="2509176" cy="1455850"/>
          </a:xfrm>
          <a:prstGeom prst="rect">
            <a:avLst/>
          </a:prstGeom>
          <a:noFill/>
          <a:ln>
            <a:noFill/>
          </a:ln>
        </p:spPr>
      </p:pic>
      <p:pic>
        <p:nvPicPr>
          <p:cNvPr id="135" name="Google Shape;135;p18"/>
          <p:cNvPicPr preferRelativeResize="0"/>
          <p:nvPr/>
        </p:nvPicPr>
        <p:blipFill>
          <a:blip r:embed="rId5">
            <a:alphaModFix/>
          </a:blip>
          <a:stretch>
            <a:fillRect/>
          </a:stretch>
        </p:blipFill>
        <p:spPr>
          <a:xfrm>
            <a:off x="5010944" y="802498"/>
            <a:ext cx="1802632" cy="14558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400"/>
              <a:t>Solution as a System Architecture:</a:t>
            </a:r>
            <a:endParaRPr sz="2400"/>
          </a:p>
        </p:txBody>
      </p:sp>
      <p:sp>
        <p:nvSpPr>
          <p:cNvPr id="141" name="Google Shape;141;p19"/>
          <p:cNvSpPr txBox="1">
            <a:spLocks noGrp="1"/>
          </p:cNvSpPr>
          <p:nvPr>
            <p:ph type="body" idx="1"/>
          </p:nvPr>
        </p:nvSpPr>
        <p:spPr>
          <a:xfrm>
            <a:off x="138751" y="4714125"/>
            <a:ext cx="6012300" cy="54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t>By: David Lifschitz, Judah Levy, Yaakov Bienstock, and Sam Drazin</a:t>
            </a:r>
            <a:endParaRPr/>
          </a:p>
        </p:txBody>
      </p:sp>
      <p:sp>
        <p:nvSpPr>
          <p:cNvPr id="142" name="Google Shape;142;p19"/>
          <p:cNvSpPr txBox="1"/>
          <p:nvPr/>
        </p:nvSpPr>
        <p:spPr>
          <a:xfrm>
            <a:off x="6938700" y="4714125"/>
            <a:ext cx="174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1"/>
                </a:solidFill>
                <a:latin typeface="Lato"/>
                <a:ea typeface="Lato"/>
                <a:cs typeface="Lato"/>
                <a:sym typeface="Lato"/>
              </a:rPr>
              <a:t>August 5th, 2021</a:t>
            </a:r>
            <a:endParaRPr>
              <a:solidFill>
                <a:schemeClr val="accent1"/>
              </a:solidFill>
              <a:latin typeface="Lato"/>
              <a:ea typeface="Lato"/>
              <a:cs typeface="Lato"/>
              <a:sym typeface="Lato"/>
            </a:endParaRPr>
          </a:p>
        </p:txBody>
      </p:sp>
      <p:pic>
        <p:nvPicPr>
          <p:cNvPr id="143" name="Google Shape;143;p19"/>
          <p:cNvPicPr preferRelativeResize="0"/>
          <p:nvPr/>
        </p:nvPicPr>
        <p:blipFill>
          <a:blip r:embed="rId3">
            <a:alphaModFix/>
          </a:blip>
          <a:stretch>
            <a:fillRect/>
          </a:stretch>
        </p:blipFill>
        <p:spPr>
          <a:xfrm>
            <a:off x="391075" y="448925"/>
            <a:ext cx="7070188" cy="4265200"/>
          </a:xfrm>
          <a:prstGeom prst="rect">
            <a:avLst/>
          </a:prstGeom>
          <a:noFill/>
          <a:ln>
            <a:noFill/>
          </a:ln>
        </p:spPr>
      </p:pic>
      <p:sp>
        <p:nvSpPr>
          <p:cNvPr id="144" name="Google Shape;144;p19"/>
          <p:cNvSpPr/>
          <p:nvPr/>
        </p:nvSpPr>
        <p:spPr>
          <a:xfrm>
            <a:off x="7458675" y="441550"/>
            <a:ext cx="1229100" cy="426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txBox="1"/>
          <p:nvPr/>
        </p:nvSpPr>
        <p:spPr>
          <a:xfrm>
            <a:off x="6733650" y="1575275"/>
            <a:ext cx="16827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Key:</a:t>
            </a:r>
            <a:endParaRPr sz="1200">
              <a:latin typeface="Lato"/>
              <a:ea typeface="Lato"/>
              <a:cs typeface="Lato"/>
              <a:sym typeface="Lato"/>
            </a:endParaRPr>
          </a:p>
          <a:p>
            <a:pPr marL="0" lvl="0" indent="0" algn="l" rtl="0">
              <a:spcBef>
                <a:spcPts val="0"/>
              </a:spcBef>
              <a:spcAft>
                <a:spcPts val="0"/>
              </a:spcAft>
              <a:buNone/>
            </a:pPr>
            <a:r>
              <a:rPr lang="en" sz="1200">
                <a:latin typeface="Lato"/>
                <a:ea typeface="Lato"/>
                <a:cs typeface="Lato"/>
                <a:sym typeface="Lato"/>
              </a:rPr>
              <a:t>Cylinders: Databases</a:t>
            </a:r>
            <a:br>
              <a:rPr lang="en" sz="1200">
                <a:latin typeface="Lato"/>
                <a:ea typeface="Lato"/>
                <a:cs typeface="Lato"/>
                <a:sym typeface="Lato"/>
              </a:rPr>
            </a:br>
            <a:r>
              <a:rPr lang="en" sz="1200">
                <a:solidFill>
                  <a:srgbClr val="00FFFF"/>
                </a:solidFill>
                <a:highlight>
                  <a:schemeClr val="dk2"/>
                </a:highlight>
                <a:latin typeface="Lato"/>
                <a:ea typeface="Lato"/>
                <a:cs typeface="Lato"/>
                <a:sym typeface="Lato"/>
              </a:rPr>
              <a:t>Blue</a:t>
            </a:r>
            <a:r>
              <a:rPr lang="en" sz="1200">
                <a:latin typeface="Lato"/>
                <a:ea typeface="Lato"/>
                <a:cs typeface="Lato"/>
                <a:sym typeface="Lato"/>
              </a:rPr>
              <a:t>: MySQL db</a:t>
            </a:r>
            <a:endParaRPr sz="1200">
              <a:latin typeface="Lato"/>
              <a:ea typeface="Lato"/>
              <a:cs typeface="Lato"/>
              <a:sym typeface="Lato"/>
            </a:endParaRPr>
          </a:p>
          <a:p>
            <a:pPr marL="0" lvl="0" indent="0" algn="l" rtl="0">
              <a:spcBef>
                <a:spcPts val="0"/>
              </a:spcBef>
              <a:spcAft>
                <a:spcPts val="0"/>
              </a:spcAft>
              <a:buNone/>
            </a:pPr>
            <a:r>
              <a:rPr lang="en" sz="1200">
                <a:solidFill>
                  <a:srgbClr val="FFFF00"/>
                </a:solidFill>
                <a:highlight>
                  <a:schemeClr val="dk2"/>
                </a:highlight>
                <a:latin typeface="Lato"/>
                <a:ea typeface="Lato"/>
                <a:cs typeface="Lato"/>
                <a:sym typeface="Lato"/>
              </a:rPr>
              <a:t>Yellow</a:t>
            </a:r>
            <a:r>
              <a:rPr lang="en" sz="1200">
                <a:latin typeface="Lato"/>
                <a:ea typeface="Lato"/>
                <a:cs typeface="Lato"/>
                <a:sym typeface="Lato"/>
              </a:rPr>
              <a:t>: JSON obj</a:t>
            </a:r>
            <a:endParaRPr sz="1200">
              <a:latin typeface="Lato"/>
              <a:ea typeface="Lato"/>
              <a:cs typeface="Lato"/>
              <a:sym typeface="Lato"/>
            </a:endParaRPr>
          </a:p>
          <a:p>
            <a:pPr marL="0" lvl="0" indent="0" algn="l" rtl="0">
              <a:spcBef>
                <a:spcPts val="0"/>
              </a:spcBef>
              <a:spcAft>
                <a:spcPts val="0"/>
              </a:spcAft>
              <a:buNone/>
            </a:pPr>
            <a:r>
              <a:rPr lang="en" sz="1200">
                <a:solidFill>
                  <a:srgbClr val="B4A7D6"/>
                </a:solidFill>
                <a:highlight>
                  <a:schemeClr val="dk2"/>
                </a:highlight>
                <a:latin typeface="Lato"/>
                <a:ea typeface="Lato"/>
                <a:cs typeface="Lato"/>
                <a:sym typeface="Lato"/>
              </a:rPr>
              <a:t>Purple</a:t>
            </a:r>
            <a:r>
              <a:rPr lang="en" sz="1200">
                <a:latin typeface="Lato"/>
                <a:ea typeface="Lato"/>
                <a:cs typeface="Lato"/>
                <a:sym typeface="Lato"/>
              </a:rPr>
              <a:t>: Python</a:t>
            </a:r>
            <a:endParaRPr sz="1200">
              <a:latin typeface="Lato"/>
              <a:ea typeface="Lato"/>
              <a:cs typeface="Lato"/>
              <a:sym typeface="Lato"/>
            </a:endParaRPr>
          </a:p>
          <a:p>
            <a:pPr marL="0" lvl="0" indent="0" algn="l" rtl="0">
              <a:spcBef>
                <a:spcPts val="0"/>
              </a:spcBef>
              <a:spcAft>
                <a:spcPts val="0"/>
              </a:spcAft>
              <a:buNone/>
            </a:pPr>
            <a:r>
              <a:rPr lang="en" sz="1200">
                <a:solidFill>
                  <a:srgbClr val="FF9900"/>
                </a:solidFill>
                <a:highlight>
                  <a:schemeClr val="dk2"/>
                </a:highlight>
                <a:latin typeface="Lato"/>
                <a:ea typeface="Lato"/>
                <a:cs typeface="Lato"/>
                <a:sym typeface="Lato"/>
              </a:rPr>
              <a:t>Orange</a:t>
            </a:r>
            <a:r>
              <a:rPr lang="en" sz="1200">
                <a:latin typeface="Lato"/>
                <a:ea typeface="Lato"/>
                <a:cs typeface="Lato"/>
                <a:sym typeface="Lato"/>
              </a:rPr>
              <a:t>: LSTM modeling</a:t>
            </a:r>
            <a:endParaRPr sz="1200">
              <a:latin typeface="Lato"/>
              <a:ea typeface="Lato"/>
              <a:cs typeface="Lato"/>
              <a:sym typeface="Lato"/>
            </a:endParaRPr>
          </a:p>
          <a:p>
            <a:pPr marL="0" lvl="0" indent="0" algn="l" rtl="0">
              <a:spcBef>
                <a:spcPts val="0"/>
              </a:spcBef>
              <a:spcAft>
                <a:spcPts val="0"/>
              </a:spcAft>
              <a:buNone/>
            </a:pPr>
            <a:r>
              <a:rPr lang="en" sz="1200">
                <a:solidFill>
                  <a:srgbClr val="00FF00"/>
                </a:solidFill>
                <a:highlight>
                  <a:schemeClr val="dk2"/>
                </a:highlight>
                <a:latin typeface="Lato"/>
                <a:ea typeface="Lato"/>
                <a:cs typeface="Lato"/>
                <a:sym typeface="Lato"/>
              </a:rPr>
              <a:t>Green</a:t>
            </a:r>
            <a:r>
              <a:rPr lang="en" sz="1200">
                <a:latin typeface="Lato"/>
                <a:ea typeface="Lato"/>
                <a:cs typeface="Lato"/>
                <a:sym typeface="Lato"/>
              </a:rPr>
              <a:t>: Excel Spreadsheet</a:t>
            </a:r>
            <a:endParaRPr sz="12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9"/>
        <p:cNvGrpSpPr/>
        <p:nvPr/>
      </p:nvGrpSpPr>
      <p:grpSpPr>
        <a:xfrm>
          <a:off x="0" y="0"/>
          <a:ext cx="0" cy="0"/>
          <a:chOff x="0" y="0"/>
          <a:chExt cx="0" cy="0"/>
        </a:xfrm>
      </p:grpSpPr>
      <p:sp>
        <p:nvSpPr>
          <p:cNvPr id="150" name="Google Shape;150;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Relevant Links</a:t>
            </a:r>
            <a:endParaRPr/>
          </a:p>
        </p:txBody>
      </p:sp>
      <p:sp>
        <p:nvSpPr>
          <p:cNvPr id="151" name="Google Shape;151;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rgbClr val="1A9988"/>
              </a:buClr>
              <a:buSzPts val="1400"/>
              <a:buChar char="●"/>
            </a:pPr>
            <a:r>
              <a:rPr lang="en" sz="1400" u="sng">
                <a:solidFill>
                  <a:srgbClr val="1A9988"/>
                </a:solidFill>
                <a:hlinkClick r:id="rId3">
                  <a:extLst>
                    <a:ext uri="{A12FA001-AC4F-418D-AE19-62706E023703}">
                      <ahyp:hlinkClr xmlns:ahyp="http://schemas.microsoft.com/office/drawing/2018/hyperlinkcolor" val="tx"/>
                    </a:ext>
                  </a:extLst>
                </a:hlinkClick>
              </a:rPr>
              <a:t>https://github.com/davidlifschitz/team-gold.git</a:t>
            </a:r>
            <a:endParaRPr sz="1400">
              <a:solidFill>
                <a:srgbClr val="1A9988"/>
              </a:solidFill>
            </a:endParaRPr>
          </a:p>
          <a:p>
            <a:pPr marL="457200" lvl="0" indent="-317500" algn="l" rtl="0">
              <a:spcBef>
                <a:spcPts val="0"/>
              </a:spcBef>
              <a:spcAft>
                <a:spcPts val="0"/>
              </a:spcAft>
              <a:buClr>
                <a:schemeClr val="dk1"/>
              </a:buClr>
              <a:buSzPts val="1400"/>
              <a:buChar char="●"/>
            </a:pPr>
            <a:r>
              <a:rPr lang="en" sz="1400">
                <a:solidFill>
                  <a:schemeClr val="dk1"/>
                </a:solidFill>
              </a:rPr>
              <a:t>Whatever our Youtube link will be</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The link on slideshare</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The link on linkedin.</a:t>
            </a:r>
            <a:endParaRPr sz="1400">
              <a:solidFill>
                <a:schemeClr val="dk1"/>
              </a:solidFill>
            </a:endParaRPr>
          </a:p>
        </p:txBody>
      </p:sp>
      <p:sp>
        <p:nvSpPr>
          <p:cNvPr id="152" name="Google Shape;152;p20"/>
          <p:cNvSpPr txBox="1">
            <a:spLocks noGrp="1"/>
          </p:cNvSpPr>
          <p:nvPr>
            <p:ph type="subTitle" idx="4294967295"/>
          </p:nvPr>
        </p:nvSpPr>
        <p:spPr>
          <a:xfrm>
            <a:off x="202101" y="73950"/>
            <a:ext cx="6012300" cy="54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t>By: David Lifschitz, Judah Levy, Yaakov Bienstock, and Sam Drazin</a:t>
            </a:r>
            <a:endParaRPr/>
          </a:p>
        </p:txBody>
      </p:sp>
      <p:sp>
        <p:nvSpPr>
          <p:cNvPr id="153" name="Google Shape;153;p20"/>
          <p:cNvSpPr txBox="1"/>
          <p:nvPr/>
        </p:nvSpPr>
        <p:spPr>
          <a:xfrm>
            <a:off x="7033750" y="73950"/>
            <a:ext cx="174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1"/>
                </a:solidFill>
                <a:latin typeface="Lato"/>
                <a:ea typeface="Lato"/>
                <a:cs typeface="Lato"/>
                <a:sym typeface="Lato"/>
              </a:rPr>
              <a:t>August 5th, 2021</a:t>
            </a:r>
            <a:endParaRPr>
              <a:solidFill>
                <a:schemeClr val="accen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Description</a:t>
            </a:r>
            <a:endParaRPr/>
          </a:p>
        </p:txBody>
      </p:sp>
      <p:sp>
        <p:nvSpPr>
          <p:cNvPr id="159" name="Google Shape;159;p21"/>
          <p:cNvSpPr txBox="1">
            <a:spLocks noGrp="1"/>
          </p:cNvSpPr>
          <p:nvPr>
            <p:ph type="subTitle" idx="4294967295"/>
          </p:nvPr>
        </p:nvSpPr>
        <p:spPr>
          <a:xfrm>
            <a:off x="138751" y="4602300"/>
            <a:ext cx="6012300" cy="54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solidFill>
                  <a:schemeClr val="lt1"/>
                </a:solidFill>
              </a:rPr>
              <a:t>By: David Lifschitz, Judah Levy, Yaakov Bienstock, and Sam Drazin</a:t>
            </a:r>
            <a:endParaRPr>
              <a:solidFill>
                <a:schemeClr val="lt1"/>
              </a:solidFill>
            </a:endParaRPr>
          </a:p>
        </p:txBody>
      </p:sp>
      <p:sp>
        <p:nvSpPr>
          <p:cNvPr id="160" name="Google Shape;160;p21"/>
          <p:cNvSpPr txBox="1"/>
          <p:nvPr/>
        </p:nvSpPr>
        <p:spPr>
          <a:xfrm>
            <a:off x="6938700" y="4602300"/>
            <a:ext cx="174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August 5th, 2021</a:t>
            </a:r>
            <a:endParaRPr>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2029</Words>
  <Application>Microsoft Macintosh PowerPoint</Application>
  <PresentationFormat>On-screen Show (16:9)</PresentationFormat>
  <Paragraphs>198</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Lato</vt:lpstr>
      <vt:lpstr>Raleway</vt:lpstr>
      <vt:lpstr>Streamline</vt:lpstr>
      <vt:lpstr>Stock Analysis and Selection Tool Stock Selection Using Hedge Fund Quarterly 13F Filings</vt:lpstr>
      <vt:lpstr>Introduction</vt:lpstr>
      <vt:lpstr>Overview of the Summer Program</vt:lpstr>
      <vt:lpstr>Our Team</vt:lpstr>
      <vt:lpstr>Basic Goals </vt:lpstr>
      <vt:lpstr>Key Steps</vt:lpstr>
      <vt:lpstr>Solution as a System Architecture:</vt:lpstr>
      <vt:lpstr>Relevant Links</vt:lpstr>
      <vt:lpstr>Description</vt:lpstr>
      <vt:lpstr>Goal</vt:lpstr>
      <vt:lpstr>Background Information</vt:lpstr>
      <vt:lpstr>What are Hedge Funds and Why Is it a Good Idea to Copy Them?</vt:lpstr>
      <vt:lpstr>What is Form 13F?</vt:lpstr>
      <vt:lpstr>Using Form 13F Filings to Imitate Hedge Fund Managers Presents Some Challenges</vt:lpstr>
      <vt:lpstr>Using Form 13F Filings to Imitate Hedge Fund Managers Presents Some Challenges (cont.)</vt:lpstr>
      <vt:lpstr>Form 13F can be accessed via EDGAR</vt:lpstr>
      <vt:lpstr>Build and Deploy</vt:lpstr>
      <vt:lpstr>Steps to Build and Deploy Stock Analysis and Selection Tool</vt:lpstr>
      <vt:lpstr>System and Architecture Diagram</vt:lpstr>
      <vt:lpstr>1. Identify Hedge Funds That Are Candidates For Copying</vt:lpstr>
      <vt:lpstr>2. Build Relational Database to Store Data (e.g., 13F data, stock ticker data)</vt:lpstr>
      <vt:lpstr>3. Use Python Package to Pull 13F Filing Data from EDGAR Into Relational Database</vt:lpstr>
      <vt:lpstr>4. Identify Stocks to Consider for Investment by Querying Database for Highest-Ranked Stocks </vt:lpstr>
      <vt:lpstr>5. Assess Performance of Target Stocks During Lag Between End of Quarter and 13F Filing Date   </vt:lpstr>
      <vt:lpstr>6. Produce Scored List of Suggested Stocks for Investments</vt:lpstr>
      <vt:lpstr>We Want To Improve Our Stock Analysis and Selection Tool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Analysis and Selection Tool Stock Selection Using Hedge Fund Quarterly 13F Filings</dc:title>
  <cp:lastModifiedBy>Judah I Levy [student]</cp:lastModifiedBy>
  <cp:revision>1</cp:revision>
  <dcterms:modified xsi:type="dcterms:W3CDTF">2021-08-05T18:25:59Z</dcterms:modified>
</cp:coreProperties>
</file>